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diagrams/quickStyle4.xml" ContentType="application/vnd.openxmlformats-officedocument.drawingml.diagramStyl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docProps/core.xml" ContentType="application/vnd.openxmlformats-package.core-properties+xml"/>
  <Override PartName="/ppt/diagrams/drawing4.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6"/>
  </p:notesMasterIdLst>
  <p:sldIdLst>
    <p:sldId id="345" r:id="rId2"/>
    <p:sldId id="618" r:id="rId3"/>
    <p:sldId id="629" r:id="rId4"/>
    <p:sldId id="601" r:id="rId5"/>
    <p:sldId id="620" r:id="rId6"/>
    <p:sldId id="606" r:id="rId7"/>
    <p:sldId id="621" r:id="rId8"/>
    <p:sldId id="626" r:id="rId9"/>
    <p:sldId id="627" r:id="rId10"/>
    <p:sldId id="630" r:id="rId11"/>
    <p:sldId id="638" r:id="rId12"/>
    <p:sldId id="639" r:id="rId13"/>
    <p:sldId id="628" r:id="rId14"/>
    <p:sldId id="631" r:id="rId15"/>
    <p:sldId id="632" r:id="rId16"/>
    <p:sldId id="633" r:id="rId17"/>
    <p:sldId id="634" r:id="rId18"/>
    <p:sldId id="635" r:id="rId19"/>
    <p:sldId id="636" r:id="rId20"/>
    <p:sldId id="640" r:id="rId21"/>
    <p:sldId id="637" r:id="rId22"/>
    <p:sldId id="641" r:id="rId23"/>
    <p:sldId id="642" r:id="rId24"/>
    <p:sldId id="643" r:id="rId25"/>
    <p:sldId id="644" r:id="rId26"/>
    <p:sldId id="645" r:id="rId27"/>
    <p:sldId id="646" r:id="rId28"/>
    <p:sldId id="647" r:id="rId29"/>
    <p:sldId id="623" r:id="rId30"/>
    <p:sldId id="625" r:id="rId31"/>
    <p:sldId id="610" r:id="rId32"/>
    <p:sldId id="624" r:id="rId33"/>
    <p:sldId id="432" r:id="rId34"/>
    <p:sldId id="615" r:id="rId35"/>
  </p:sldIdLst>
  <p:sldSz cx="12192000" cy="6858000"/>
  <p:notesSz cx="6797675" cy="9926638"/>
  <p:custShowLst>
    <p:custShow name="Özel Gösteri 1" id="0">
      <p:sldLst/>
    </p:custShow>
  </p:custShowLst>
  <p:defaultTextStyle>
    <a:defPPr>
      <a:defRPr lang="tr-TR"/>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dim Onurhan Onar" initials="NOO"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CFFBB"/>
    <a:srgbClr val="95D7E6"/>
    <a:srgbClr val="00B050"/>
    <a:srgbClr val="52CAB8"/>
    <a:srgbClr val="49BF64"/>
    <a:srgbClr val="70AD47"/>
    <a:srgbClr val="08182F"/>
    <a:srgbClr val="FFFFFF"/>
    <a:srgbClr val="5B9BD5"/>
    <a:srgbClr val="1E73B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9906" autoAdjust="0"/>
    <p:restoredTop sz="90371" autoAdjust="0"/>
  </p:normalViewPr>
  <p:slideViewPr>
    <p:cSldViewPr snapToGrid="0" snapToObjects="1">
      <p:cViewPr varScale="1">
        <p:scale>
          <a:sx n="76" d="100"/>
          <a:sy n="76" d="100"/>
        </p:scale>
        <p:origin x="-96" y="-5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3" d="100"/>
        <a:sy n="63" d="100"/>
      </p:scale>
      <p:origin x="0" y="0"/>
    </p:cViewPr>
  </p:sorterViewPr>
  <p:notesViewPr>
    <p:cSldViewPr snapToGrid="0" snapToObjects="1">
      <p:cViewPr varScale="1">
        <p:scale>
          <a:sx n="48" d="100"/>
          <a:sy n="48" d="100"/>
        </p:scale>
        <p:origin x="2764" y="44"/>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B4490B-31CD-4396-A2D0-EEB9640328D1}" type="doc">
      <dgm:prSet loTypeId="urn:microsoft.com/office/officeart/2005/8/layout/pyramid2" loCatId="list" qsTypeId="urn:microsoft.com/office/officeart/2005/8/quickstyle/simple1" qsCatId="simple" csTypeId="urn:microsoft.com/office/officeart/2005/8/colors/colorful1#1" csCatId="colorful" phldr="1"/>
      <dgm:spPr/>
      <dgm:t>
        <a:bodyPr/>
        <a:lstStyle/>
        <a:p>
          <a:endParaRPr lang="tr-TR"/>
        </a:p>
      </dgm:t>
    </dgm:pt>
    <dgm:pt modelId="{BE683FD7-820C-4FA3-B57B-36BDD3163DC9}" type="pres">
      <dgm:prSet presAssocID="{4FB4490B-31CD-4396-A2D0-EEB9640328D1}" presName="compositeShape" presStyleCnt="0">
        <dgm:presLayoutVars>
          <dgm:dir/>
          <dgm:resizeHandles/>
        </dgm:presLayoutVars>
      </dgm:prSet>
      <dgm:spPr/>
      <dgm:t>
        <a:bodyPr/>
        <a:lstStyle/>
        <a:p>
          <a:endParaRPr lang="tr-TR"/>
        </a:p>
      </dgm:t>
    </dgm:pt>
  </dgm:ptLst>
  <dgm:cxnLst>
    <dgm:cxn modelId="{642E0FBA-6517-4FA6-ADEB-438E44F75D51}" type="presOf" srcId="{4FB4490B-31CD-4396-A2D0-EEB9640328D1}" destId="{BE683FD7-820C-4FA3-B57B-36BDD3163DC9}" srcOrd="0" destOrd="0" presId="urn:microsoft.com/office/officeart/2005/8/layout/pyramid2"/>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B4490B-31CD-4396-A2D0-EEB9640328D1}" type="doc">
      <dgm:prSet loTypeId="urn:microsoft.com/office/officeart/2008/layout/VerticalCurvedList" loCatId="list" qsTypeId="urn:microsoft.com/office/officeart/2005/8/quickstyle/simple4" qsCatId="simple" csTypeId="urn:microsoft.com/office/officeart/2005/8/colors/colorful1#1" csCatId="colorful" phldr="1"/>
      <dgm:spPr/>
      <dgm:t>
        <a:bodyPr/>
        <a:lstStyle/>
        <a:p>
          <a:endParaRPr lang="tr-TR"/>
        </a:p>
      </dgm:t>
    </dgm:pt>
    <dgm:pt modelId="{15EC0B63-F12A-4E96-8530-E578A7839A1D}">
      <dgm:prSet custT="1"/>
      <dgm:spPr/>
      <dgm:t>
        <a:bodyPr/>
        <a:lstStyle/>
        <a:p>
          <a:pPr algn="l"/>
          <a:r>
            <a:rPr lang="tr-TR" sz="1400" b="1" dirty="0" smtClean="0">
              <a:solidFill>
                <a:schemeClr val="tx1"/>
              </a:solidFill>
            </a:rPr>
            <a:t>HEDEF KİTLE (PROJEYE BAŞLARKEN HEDEFLENEN SAYI - YAŞ ARALIĞI VE KİŞİ </a:t>
          </a:r>
          <a:r>
            <a:rPr lang="tr-TR" sz="1400" b="1" smtClean="0">
              <a:solidFill>
                <a:schemeClr val="tx1"/>
              </a:solidFill>
            </a:rPr>
            <a:t>SAYISI </a:t>
          </a:r>
          <a:r>
            <a:rPr lang="tr-TR" sz="1400" b="1" smtClean="0">
              <a:solidFill>
                <a:schemeClr val="tx1"/>
              </a:solidFill>
            </a:rPr>
            <a:t>vb</a:t>
          </a:r>
          <a:r>
            <a:rPr lang="tr-TR" sz="1400" b="1" dirty="0" smtClean="0">
              <a:solidFill>
                <a:schemeClr val="tx1"/>
              </a:solidFill>
            </a:rPr>
            <a:t>.)</a:t>
          </a:r>
          <a:r>
            <a:rPr lang="tr-TR" sz="1400" dirty="0" smtClean="0">
              <a:solidFill>
                <a:schemeClr val="tx1"/>
              </a:solidFill>
            </a:rPr>
            <a:t>: </a:t>
          </a:r>
          <a:r>
            <a:rPr lang="tr-TR" sz="1600" dirty="0" smtClean="0">
              <a:solidFill>
                <a:schemeClr val="tx1"/>
              </a:solidFill>
            </a:rPr>
            <a:t>11-13 yaş aralığında 546 öğrenci ve veliye ulaşılmıştır.</a:t>
          </a:r>
          <a:endParaRPr lang="tr-TR" sz="1600" dirty="0" smtClean="0">
            <a:solidFill>
              <a:srgbClr val="FFFF00"/>
            </a:solidFill>
          </a:endParaRPr>
        </a:p>
      </dgm:t>
    </dgm:pt>
    <dgm:pt modelId="{B65448C7-849E-4EE0-B8BA-D2B4C99B2C91}" type="parTrans" cxnId="{D738A6C5-C5DC-49A3-B5BD-7790C904A446}">
      <dgm:prSet/>
      <dgm:spPr/>
      <dgm:t>
        <a:bodyPr/>
        <a:lstStyle/>
        <a:p>
          <a:endParaRPr lang="tr-TR"/>
        </a:p>
      </dgm:t>
    </dgm:pt>
    <dgm:pt modelId="{1A2096E0-775E-4C68-847A-5204971EA8A1}" type="sibTrans" cxnId="{D738A6C5-C5DC-49A3-B5BD-7790C904A446}">
      <dgm:prSet/>
      <dgm:spPr/>
      <dgm:t>
        <a:bodyPr/>
        <a:lstStyle/>
        <a:p>
          <a:endParaRPr lang="tr-TR"/>
        </a:p>
      </dgm:t>
    </dgm:pt>
    <dgm:pt modelId="{C12178C5-8FF1-471E-8BC4-360F463DAEF3}">
      <dgm:prSet custT="1"/>
      <dgm:spPr/>
      <dgm:t>
        <a:bodyPr/>
        <a:lstStyle/>
        <a:p>
          <a:r>
            <a:rPr lang="tr-TR" sz="1600" b="1" dirty="0" smtClean="0">
              <a:solidFill>
                <a:schemeClr val="tx1"/>
              </a:solidFill>
            </a:rPr>
            <a:t>HEDEFLENEN KİTLEYE ULAŞILMA ORANI (GERÇEKLEŞEN</a:t>
          </a:r>
          <a:r>
            <a:rPr lang="tr-TR" sz="1600" b="1" dirty="0" smtClean="0">
              <a:solidFill>
                <a:schemeClr val="tx1"/>
              </a:solidFill>
            </a:rPr>
            <a:t>): %100</a:t>
          </a:r>
          <a:endParaRPr lang="tr-TR" sz="1600" b="1" dirty="0">
            <a:solidFill>
              <a:schemeClr val="tx1"/>
            </a:solidFill>
          </a:endParaRPr>
        </a:p>
      </dgm:t>
    </dgm:pt>
    <dgm:pt modelId="{EB45D252-A9BF-416A-AC90-59723D871592}" type="parTrans" cxnId="{7B1351E9-4729-4963-8E0B-D6EA591DDE83}">
      <dgm:prSet/>
      <dgm:spPr/>
      <dgm:t>
        <a:bodyPr/>
        <a:lstStyle/>
        <a:p>
          <a:endParaRPr lang="tr-TR"/>
        </a:p>
      </dgm:t>
    </dgm:pt>
    <dgm:pt modelId="{C7FB799C-C61D-4BF9-941D-A07CA760DA43}" type="sibTrans" cxnId="{7B1351E9-4729-4963-8E0B-D6EA591DDE83}">
      <dgm:prSet/>
      <dgm:spPr/>
      <dgm:t>
        <a:bodyPr/>
        <a:lstStyle/>
        <a:p>
          <a:endParaRPr lang="tr-TR"/>
        </a:p>
      </dgm:t>
    </dgm:pt>
    <dgm:pt modelId="{6D1A10BB-D324-4E0A-976C-30D29C7D77D0}" type="pres">
      <dgm:prSet presAssocID="{4FB4490B-31CD-4396-A2D0-EEB9640328D1}" presName="Name0" presStyleCnt="0">
        <dgm:presLayoutVars>
          <dgm:chMax val="7"/>
          <dgm:chPref val="7"/>
          <dgm:dir/>
        </dgm:presLayoutVars>
      </dgm:prSet>
      <dgm:spPr/>
      <dgm:t>
        <a:bodyPr/>
        <a:lstStyle/>
        <a:p>
          <a:endParaRPr lang="tr-TR"/>
        </a:p>
      </dgm:t>
    </dgm:pt>
    <dgm:pt modelId="{04D5E6AC-879B-46EE-A840-FB05468E60E6}" type="pres">
      <dgm:prSet presAssocID="{4FB4490B-31CD-4396-A2D0-EEB9640328D1}" presName="Name1" presStyleCnt="0"/>
      <dgm:spPr/>
      <dgm:t>
        <a:bodyPr/>
        <a:lstStyle/>
        <a:p>
          <a:endParaRPr lang="tr-TR"/>
        </a:p>
      </dgm:t>
    </dgm:pt>
    <dgm:pt modelId="{AF487C26-0BF5-44B9-9F5E-0F68A470C16F}" type="pres">
      <dgm:prSet presAssocID="{4FB4490B-31CD-4396-A2D0-EEB9640328D1}" presName="cycle" presStyleCnt="0"/>
      <dgm:spPr/>
      <dgm:t>
        <a:bodyPr/>
        <a:lstStyle/>
        <a:p>
          <a:endParaRPr lang="tr-TR"/>
        </a:p>
      </dgm:t>
    </dgm:pt>
    <dgm:pt modelId="{A700F1C4-7985-45AB-87A1-4C2A62328337}" type="pres">
      <dgm:prSet presAssocID="{4FB4490B-31CD-4396-A2D0-EEB9640328D1}" presName="srcNode" presStyleLbl="node1" presStyleIdx="0" presStyleCnt="2"/>
      <dgm:spPr/>
      <dgm:t>
        <a:bodyPr/>
        <a:lstStyle/>
        <a:p>
          <a:endParaRPr lang="tr-TR"/>
        </a:p>
      </dgm:t>
    </dgm:pt>
    <dgm:pt modelId="{FCADA5F4-B7E5-45B4-A345-235DF786D1F6}" type="pres">
      <dgm:prSet presAssocID="{4FB4490B-31CD-4396-A2D0-EEB9640328D1}" presName="conn" presStyleLbl="parChTrans1D2" presStyleIdx="0" presStyleCnt="1"/>
      <dgm:spPr/>
      <dgm:t>
        <a:bodyPr/>
        <a:lstStyle/>
        <a:p>
          <a:endParaRPr lang="tr-TR"/>
        </a:p>
      </dgm:t>
    </dgm:pt>
    <dgm:pt modelId="{AC283DF9-5577-4EF0-BEDF-46DC7E8D2231}" type="pres">
      <dgm:prSet presAssocID="{4FB4490B-31CD-4396-A2D0-EEB9640328D1}" presName="extraNode" presStyleLbl="node1" presStyleIdx="0" presStyleCnt="2"/>
      <dgm:spPr/>
      <dgm:t>
        <a:bodyPr/>
        <a:lstStyle/>
        <a:p>
          <a:endParaRPr lang="tr-TR"/>
        </a:p>
      </dgm:t>
    </dgm:pt>
    <dgm:pt modelId="{471405C7-0871-4080-947B-8785058EC8CD}" type="pres">
      <dgm:prSet presAssocID="{4FB4490B-31CD-4396-A2D0-EEB9640328D1}" presName="dstNode" presStyleLbl="node1" presStyleIdx="0" presStyleCnt="2"/>
      <dgm:spPr/>
      <dgm:t>
        <a:bodyPr/>
        <a:lstStyle/>
        <a:p>
          <a:endParaRPr lang="tr-TR"/>
        </a:p>
      </dgm:t>
    </dgm:pt>
    <dgm:pt modelId="{BB09D0C6-09DC-4C22-BC7F-3B62E28BD100}" type="pres">
      <dgm:prSet presAssocID="{15EC0B63-F12A-4E96-8530-E578A7839A1D}" presName="text_1" presStyleLbl="node1" presStyleIdx="0" presStyleCnt="2">
        <dgm:presLayoutVars>
          <dgm:bulletEnabled val="1"/>
        </dgm:presLayoutVars>
      </dgm:prSet>
      <dgm:spPr/>
      <dgm:t>
        <a:bodyPr/>
        <a:lstStyle/>
        <a:p>
          <a:endParaRPr lang="tr-TR"/>
        </a:p>
      </dgm:t>
    </dgm:pt>
    <dgm:pt modelId="{00EE5FAE-F3E0-4005-852B-D484D9AE7291}" type="pres">
      <dgm:prSet presAssocID="{15EC0B63-F12A-4E96-8530-E578A7839A1D}" presName="accent_1" presStyleCnt="0"/>
      <dgm:spPr/>
    </dgm:pt>
    <dgm:pt modelId="{1F6CA9C8-1FF3-4E65-83C9-A48656B83146}" type="pres">
      <dgm:prSet presAssocID="{15EC0B63-F12A-4E96-8530-E578A7839A1D}" presName="accentRepeatNode" presStyleLbl="solidFgAcc1" presStyleIdx="0" presStyleCnt="2" custLinFactNeighborX="1743" custLinFactNeighborY="2256">
        <dgm:style>
          <a:lnRef idx="2">
            <a:schemeClr val="dk1"/>
          </a:lnRef>
          <a:fillRef idx="1">
            <a:schemeClr val="lt1"/>
          </a:fillRef>
          <a:effectRef idx="0">
            <a:schemeClr val="dk1"/>
          </a:effectRef>
          <a:fontRef idx="minor">
            <a:schemeClr val="dk1"/>
          </a:fontRef>
        </dgm:style>
      </dgm:prSet>
      <dgm:spPr/>
      <dgm:t>
        <a:bodyPr/>
        <a:lstStyle/>
        <a:p>
          <a:endParaRPr lang="tr-TR"/>
        </a:p>
      </dgm:t>
    </dgm:pt>
    <dgm:pt modelId="{78CF1319-56BB-40E7-8DA6-FBBF764F9E25}" type="pres">
      <dgm:prSet presAssocID="{C12178C5-8FF1-471E-8BC4-360F463DAEF3}" presName="text_2" presStyleLbl="node1" presStyleIdx="1" presStyleCnt="2" custLinFactNeighborX="393" custLinFactNeighborY="3007">
        <dgm:presLayoutVars>
          <dgm:bulletEnabled val="1"/>
        </dgm:presLayoutVars>
      </dgm:prSet>
      <dgm:spPr/>
      <dgm:t>
        <a:bodyPr/>
        <a:lstStyle/>
        <a:p>
          <a:endParaRPr lang="tr-TR"/>
        </a:p>
      </dgm:t>
    </dgm:pt>
    <dgm:pt modelId="{C788845B-9C7D-42CF-99EA-47CD6DCE00E7}" type="pres">
      <dgm:prSet presAssocID="{C12178C5-8FF1-471E-8BC4-360F463DAEF3}" presName="accent_2" presStyleCnt="0"/>
      <dgm:spPr/>
    </dgm:pt>
    <dgm:pt modelId="{79950F3D-4CD0-41D1-AF6A-223EC1DF69C0}" type="pres">
      <dgm:prSet presAssocID="{C12178C5-8FF1-471E-8BC4-360F463DAEF3}" presName="accentRepeatNode" presStyleLbl="solidFgAcc1" presStyleIdx="1" presStyleCnt="2"/>
      <dgm:spPr/>
    </dgm:pt>
  </dgm:ptLst>
  <dgm:cxnLst>
    <dgm:cxn modelId="{B0376AD4-6D59-4166-ADB5-0AE6C192EDA7}" type="presOf" srcId="{1A2096E0-775E-4C68-847A-5204971EA8A1}" destId="{FCADA5F4-B7E5-45B4-A345-235DF786D1F6}" srcOrd="0" destOrd="0" presId="urn:microsoft.com/office/officeart/2008/layout/VerticalCurvedList"/>
    <dgm:cxn modelId="{2675E322-4645-49FA-9EC4-38CF17368B34}" type="presOf" srcId="{4FB4490B-31CD-4396-A2D0-EEB9640328D1}" destId="{6D1A10BB-D324-4E0A-976C-30D29C7D77D0}" srcOrd="0" destOrd="0" presId="urn:microsoft.com/office/officeart/2008/layout/VerticalCurvedList"/>
    <dgm:cxn modelId="{7B1351E9-4729-4963-8E0B-D6EA591DDE83}" srcId="{4FB4490B-31CD-4396-A2D0-EEB9640328D1}" destId="{C12178C5-8FF1-471E-8BC4-360F463DAEF3}" srcOrd="1" destOrd="0" parTransId="{EB45D252-A9BF-416A-AC90-59723D871592}" sibTransId="{C7FB799C-C61D-4BF9-941D-A07CA760DA43}"/>
    <dgm:cxn modelId="{D738A6C5-C5DC-49A3-B5BD-7790C904A446}" srcId="{4FB4490B-31CD-4396-A2D0-EEB9640328D1}" destId="{15EC0B63-F12A-4E96-8530-E578A7839A1D}" srcOrd="0" destOrd="0" parTransId="{B65448C7-849E-4EE0-B8BA-D2B4C99B2C91}" sibTransId="{1A2096E0-775E-4C68-847A-5204971EA8A1}"/>
    <dgm:cxn modelId="{D900BC37-6644-41BF-A4B2-C635E6222C24}" type="presOf" srcId="{15EC0B63-F12A-4E96-8530-E578A7839A1D}" destId="{BB09D0C6-09DC-4C22-BC7F-3B62E28BD100}" srcOrd="0" destOrd="0" presId="urn:microsoft.com/office/officeart/2008/layout/VerticalCurvedList"/>
    <dgm:cxn modelId="{707F8591-60CC-4AC5-B5C5-EF3F49250184}" type="presOf" srcId="{C12178C5-8FF1-471E-8BC4-360F463DAEF3}" destId="{78CF1319-56BB-40E7-8DA6-FBBF764F9E25}" srcOrd="0" destOrd="0" presId="urn:microsoft.com/office/officeart/2008/layout/VerticalCurvedList"/>
    <dgm:cxn modelId="{C388192E-81AA-4985-96AD-B4FA9E7B2642}" type="presParOf" srcId="{6D1A10BB-D324-4E0A-976C-30D29C7D77D0}" destId="{04D5E6AC-879B-46EE-A840-FB05468E60E6}" srcOrd="0" destOrd="0" presId="urn:microsoft.com/office/officeart/2008/layout/VerticalCurvedList"/>
    <dgm:cxn modelId="{AC8B38A3-BED8-4ABD-BC9D-966AF336D62B}" type="presParOf" srcId="{04D5E6AC-879B-46EE-A840-FB05468E60E6}" destId="{AF487C26-0BF5-44B9-9F5E-0F68A470C16F}" srcOrd="0" destOrd="0" presId="urn:microsoft.com/office/officeart/2008/layout/VerticalCurvedList"/>
    <dgm:cxn modelId="{C0230A79-8648-451F-BDBC-6165BC58CDB9}" type="presParOf" srcId="{AF487C26-0BF5-44B9-9F5E-0F68A470C16F}" destId="{A700F1C4-7985-45AB-87A1-4C2A62328337}" srcOrd="0" destOrd="0" presId="urn:microsoft.com/office/officeart/2008/layout/VerticalCurvedList"/>
    <dgm:cxn modelId="{FF5ABDB0-3E6E-4FD1-853B-C9895F303E6D}" type="presParOf" srcId="{AF487C26-0BF5-44B9-9F5E-0F68A470C16F}" destId="{FCADA5F4-B7E5-45B4-A345-235DF786D1F6}" srcOrd="1" destOrd="0" presId="urn:microsoft.com/office/officeart/2008/layout/VerticalCurvedList"/>
    <dgm:cxn modelId="{F55D08B7-8456-4466-AE1A-6339F511B13D}" type="presParOf" srcId="{AF487C26-0BF5-44B9-9F5E-0F68A470C16F}" destId="{AC283DF9-5577-4EF0-BEDF-46DC7E8D2231}" srcOrd="2" destOrd="0" presId="urn:microsoft.com/office/officeart/2008/layout/VerticalCurvedList"/>
    <dgm:cxn modelId="{8EBCD887-0218-4FAA-A4F9-08C514B074D1}" type="presParOf" srcId="{AF487C26-0BF5-44B9-9F5E-0F68A470C16F}" destId="{471405C7-0871-4080-947B-8785058EC8CD}" srcOrd="3" destOrd="0" presId="urn:microsoft.com/office/officeart/2008/layout/VerticalCurvedList"/>
    <dgm:cxn modelId="{55E05D7D-7424-4370-B2D9-E27D6715D00B}" type="presParOf" srcId="{04D5E6AC-879B-46EE-A840-FB05468E60E6}" destId="{BB09D0C6-09DC-4C22-BC7F-3B62E28BD100}" srcOrd="1" destOrd="0" presId="urn:microsoft.com/office/officeart/2008/layout/VerticalCurvedList"/>
    <dgm:cxn modelId="{BA9D09F9-12DB-4468-A303-CD2B8733AC29}" type="presParOf" srcId="{04D5E6AC-879B-46EE-A840-FB05468E60E6}" destId="{00EE5FAE-F3E0-4005-852B-D484D9AE7291}" srcOrd="2" destOrd="0" presId="urn:microsoft.com/office/officeart/2008/layout/VerticalCurvedList"/>
    <dgm:cxn modelId="{14469D1C-8EEE-4E78-B010-C6723DEAEF0B}" type="presParOf" srcId="{00EE5FAE-F3E0-4005-852B-D484D9AE7291}" destId="{1F6CA9C8-1FF3-4E65-83C9-A48656B83146}" srcOrd="0" destOrd="0" presId="urn:microsoft.com/office/officeart/2008/layout/VerticalCurvedList"/>
    <dgm:cxn modelId="{8BC5A748-3704-4440-804B-3E6915640F0A}" type="presParOf" srcId="{04D5E6AC-879B-46EE-A840-FB05468E60E6}" destId="{78CF1319-56BB-40E7-8DA6-FBBF764F9E25}" srcOrd="3" destOrd="0" presId="urn:microsoft.com/office/officeart/2008/layout/VerticalCurvedList"/>
    <dgm:cxn modelId="{FC627A51-79A8-470A-8C9F-2F21A7E4F724}" type="presParOf" srcId="{04D5E6AC-879B-46EE-A840-FB05468E60E6}" destId="{C788845B-9C7D-42CF-99EA-47CD6DCE00E7}" srcOrd="4" destOrd="0" presId="urn:microsoft.com/office/officeart/2008/layout/VerticalCurvedList"/>
    <dgm:cxn modelId="{45F55D36-7305-4629-90C1-71645F40811F}" type="presParOf" srcId="{C788845B-9C7D-42CF-99EA-47CD6DCE00E7}" destId="{79950F3D-4CD0-41D1-AF6A-223EC1DF69C0}" srcOrd="0" destOrd="0" presId="urn:microsoft.com/office/officeart/2008/layout/VerticalCurvedList"/>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B4490B-31CD-4396-A2D0-EEB9640328D1}" type="doc">
      <dgm:prSet loTypeId="urn:microsoft.com/office/officeart/2005/8/layout/hierarchy3" loCatId="list" qsTypeId="urn:microsoft.com/office/officeart/2005/8/quickstyle/simple4" qsCatId="simple" csTypeId="urn:microsoft.com/office/officeart/2005/8/colors/accent2_4" csCatId="accent2" phldr="1"/>
      <dgm:spPr/>
      <dgm:t>
        <a:bodyPr/>
        <a:lstStyle/>
        <a:p>
          <a:endParaRPr lang="tr-TR"/>
        </a:p>
      </dgm:t>
    </dgm:pt>
    <dgm:pt modelId="{15EC0B63-F12A-4E96-8530-E578A7839A1D}">
      <dgm:prSet custT="1"/>
      <dgm:spPr/>
      <dgm:t>
        <a:bodyPr/>
        <a:lstStyle/>
        <a:p>
          <a:pPr algn="ctr"/>
          <a:r>
            <a:rPr lang="tr-TR" sz="1400" b="1" dirty="0" smtClean="0"/>
            <a:t>HEDEF KİTLE ÜZERİNDE VADEDİLEN ETKİLERİN NE KADARINI GERÇEKLEŞTİRDİNİZ? : </a:t>
          </a:r>
          <a:endParaRPr lang="tr-TR" sz="1400" b="1" dirty="0" smtClean="0"/>
        </a:p>
        <a:p>
          <a:pPr algn="l"/>
          <a:r>
            <a:rPr lang="tr-TR" sz="1400" dirty="0" smtClean="0"/>
            <a:t>Çalışmaya </a:t>
          </a:r>
          <a:r>
            <a:rPr lang="tr-TR" sz="1400" dirty="0" smtClean="0"/>
            <a:t>katılan öğrenciler yanında </a:t>
          </a:r>
          <a:r>
            <a:rPr lang="tr-TR" sz="1400" dirty="0" err="1" smtClean="0"/>
            <a:t>farkındalık</a:t>
          </a:r>
          <a:r>
            <a:rPr lang="tr-TR" sz="1400" dirty="0" smtClean="0"/>
            <a:t> oluşturulmak adına seçilen 11-13 yaş grubundaki öğrencilerde %16,7 oranında geri dönüşüm , küresel ısınma ve çevrenin korunması ile ilgili davranış değişikliği izlenmiştir. Bu sonuca çalışma başında yapılan ön test ve son test uygulamalarından alınan sonuçlar okunarak ulaşılmıştır.</a:t>
          </a:r>
        </a:p>
      </dgm:t>
    </dgm:pt>
    <dgm:pt modelId="{B65448C7-849E-4EE0-B8BA-D2B4C99B2C91}" type="parTrans" cxnId="{D738A6C5-C5DC-49A3-B5BD-7790C904A446}">
      <dgm:prSet/>
      <dgm:spPr/>
      <dgm:t>
        <a:bodyPr/>
        <a:lstStyle/>
        <a:p>
          <a:endParaRPr lang="tr-TR"/>
        </a:p>
      </dgm:t>
    </dgm:pt>
    <dgm:pt modelId="{1A2096E0-775E-4C68-847A-5204971EA8A1}" type="sibTrans" cxnId="{D738A6C5-C5DC-49A3-B5BD-7790C904A446}">
      <dgm:prSet/>
      <dgm:spPr/>
      <dgm:t>
        <a:bodyPr/>
        <a:lstStyle/>
        <a:p>
          <a:endParaRPr lang="tr-TR"/>
        </a:p>
      </dgm:t>
    </dgm:pt>
    <dgm:pt modelId="{C12178C5-8FF1-471E-8BC4-360F463DAEF3}">
      <dgm:prSet custT="1"/>
      <dgm:spPr/>
      <dgm:t>
        <a:bodyPr/>
        <a:lstStyle/>
        <a:p>
          <a:r>
            <a:rPr lang="tr-TR" sz="1400" b="1" dirty="0" smtClean="0">
              <a:solidFill>
                <a:schemeClr val="tx1"/>
              </a:solidFill>
            </a:rPr>
            <a:t>PROJENİZ AMACINA ULAŞTI MI SİZCE</a:t>
          </a:r>
          <a:r>
            <a:rPr lang="tr-TR" sz="1400" b="1" dirty="0" smtClean="0">
              <a:solidFill>
                <a:schemeClr val="tx1"/>
              </a:solidFill>
            </a:rPr>
            <a:t>?</a:t>
          </a:r>
        </a:p>
        <a:p>
          <a:r>
            <a:rPr lang="tr-TR" sz="1400" dirty="0" smtClean="0">
              <a:solidFill>
                <a:schemeClr val="tx1"/>
              </a:solidFill>
            </a:rPr>
            <a:t>Hedef </a:t>
          </a:r>
          <a:r>
            <a:rPr lang="tr-TR" sz="1400" dirty="0" smtClean="0">
              <a:solidFill>
                <a:schemeClr val="tx1"/>
              </a:solidFill>
            </a:rPr>
            <a:t>kitle olarak belirlenen 11-13 yaş arasında 546 kişiden %16.7 </a:t>
          </a:r>
          <a:r>
            <a:rPr lang="tr-TR" sz="1400" dirty="0" err="1" smtClean="0">
              <a:solidFill>
                <a:schemeClr val="tx1"/>
              </a:solidFill>
            </a:rPr>
            <a:t>lik</a:t>
          </a:r>
          <a:r>
            <a:rPr lang="tr-TR" sz="1400" dirty="0" smtClean="0">
              <a:solidFill>
                <a:schemeClr val="tx1"/>
              </a:solidFill>
            </a:rPr>
            <a:t> bir davranış değişikliği görüldüğü düşünülerek %91,1 başarı elde edildiği ifade edilebilir.</a:t>
          </a:r>
          <a:endParaRPr lang="tr-TR" sz="1400" b="1" dirty="0"/>
        </a:p>
      </dgm:t>
    </dgm:pt>
    <dgm:pt modelId="{EB45D252-A9BF-416A-AC90-59723D871592}" type="parTrans" cxnId="{7B1351E9-4729-4963-8E0B-D6EA591DDE83}">
      <dgm:prSet/>
      <dgm:spPr/>
      <dgm:t>
        <a:bodyPr/>
        <a:lstStyle/>
        <a:p>
          <a:endParaRPr lang="tr-TR"/>
        </a:p>
      </dgm:t>
    </dgm:pt>
    <dgm:pt modelId="{C7FB799C-C61D-4BF9-941D-A07CA760DA43}" type="sibTrans" cxnId="{7B1351E9-4729-4963-8E0B-D6EA591DDE83}">
      <dgm:prSet/>
      <dgm:spPr/>
      <dgm:t>
        <a:bodyPr/>
        <a:lstStyle/>
        <a:p>
          <a:endParaRPr lang="tr-TR"/>
        </a:p>
      </dgm:t>
    </dgm:pt>
    <dgm:pt modelId="{9A61F140-B76E-4A9C-97CE-F8EF8AAF3A91}" type="pres">
      <dgm:prSet presAssocID="{4FB4490B-31CD-4396-A2D0-EEB9640328D1}" presName="diagram" presStyleCnt="0">
        <dgm:presLayoutVars>
          <dgm:chPref val="1"/>
          <dgm:dir/>
          <dgm:animOne val="branch"/>
          <dgm:animLvl val="lvl"/>
          <dgm:resizeHandles/>
        </dgm:presLayoutVars>
      </dgm:prSet>
      <dgm:spPr/>
      <dgm:t>
        <a:bodyPr/>
        <a:lstStyle/>
        <a:p>
          <a:endParaRPr lang="tr-TR"/>
        </a:p>
      </dgm:t>
    </dgm:pt>
    <dgm:pt modelId="{5C15AE44-C7D0-432F-8B9E-9D2BBB4394DA}" type="pres">
      <dgm:prSet presAssocID="{15EC0B63-F12A-4E96-8530-E578A7839A1D}" presName="root" presStyleCnt="0"/>
      <dgm:spPr/>
      <dgm:t>
        <a:bodyPr/>
        <a:lstStyle/>
        <a:p>
          <a:endParaRPr lang="tr-TR"/>
        </a:p>
      </dgm:t>
    </dgm:pt>
    <dgm:pt modelId="{D29F24D5-0D7D-4000-86C2-0139FF26CFFE}" type="pres">
      <dgm:prSet presAssocID="{15EC0B63-F12A-4E96-8530-E578A7839A1D}" presName="rootComposite" presStyleCnt="0"/>
      <dgm:spPr/>
      <dgm:t>
        <a:bodyPr/>
        <a:lstStyle/>
        <a:p>
          <a:endParaRPr lang="tr-TR"/>
        </a:p>
      </dgm:t>
    </dgm:pt>
    <dgm:pt modelId="{9E168BD0-94A3-415C-B863-B08610D682B1}" type="pres">
      <dgm:prSet presAssocID="{15EC0B63-F12A-4E96-8530-E578A7839A1D}" presName="rootText" presStyleLbl="node1" presStyleIdx="0" presStyleCnt="2" custScaleY="170169" custLinFactNeighborX="8654" custLinFactNeighborY="-1419"/>
      <dgm:spPr/>
      <dgm:t>
        <a:bodyPr/>
        <a:lstStyle/>
        <a:p>
          <a:endParaRPr lang="tr-TR"/>
        </a:p>
      </dgm:t>
    </dgm:pt>
    <dgm:pt modelId="{E50EC279-5711-44DE-B9BC-AEA0A4163B7E}" type="pres">
      <dgm:prSet presAssocID="{15EC0B63-F12A-4E96-8530-E578A7839A1D}" presName="rootConnector" presStyleLbl="node1" presStyleIdx="0" presStyleCnt="2"/>
      <dgm:spPr/>
      <dgm:t>
        <a:bodyPr/>
        <a:lstStyle/>
        <a:p>
          <a:endParaRPr lang="tr-TR"/>
        </a:p>
      </dgm:t>
    </dgm:pt>
    <dgm:pt modelId="{786E91F6-8776-40C2-9BD8-C402FD058CD8}" type="pres">
      <dgm:prSet presAssocID="{15EC0B63-F12A-4E96-8530-E578A7839A1D}" presName="childShape" presStyleCnt="0"/>
      <dgm:spPr/>
      <dgm:t>
        <a:bodyPr/>
        <a:lstStyle/>
        <a:p>
          <a:endParaRPr lang="tr-TR"/>
        </a:p>
      </dgm:t>
    </dgm:pt>
    <dgm:pt modelId="{156E7AB7-6E98-42AA-89C6-C2CBD5D5345C}" type="pres">
      <dgm:prSet presAssocID="{C12178C5-8FF1-471E-8BC4-360F463DAEF3}" presName="root" presStyleCnt="0"/>
      <dgm:spPr/>
      <dgm:t>
        <a:bodyPr/>
        <a:lstStyle/>
        <a:p>
          <a:endParaRPr lang="tr-TR"/>
        </a:p>
      </dgm:t>
    </dgm:pt>
    <dgm:pt modelId="{749F670F-6A70-45EC-AA20-B09595462188}" type="pres">
      <dgm:prSet presAssocID="{C12178C5-8FF1-471E-8BC4-360F463DAEF3}" presName="rootComposite" presStyleCnt="0"/>
      <dgm:spPr/>
      <dgm:t>
        <a:bodyPr/>
        <a:lstStyle/>
        <a:p>
          <a:endParaRPr lang="tr-TR"/>
        </a:p>
      </dgm:t>
    </dgm:pt>
    <dgm:pt modelId="{D783139D-7C0F-4DEB-A8B7-303C2E1A45AB}" type="pres">
      <dgm:prSet presAssocID="{C12178C5-8FF1-471E-8BC4-360F463DAEF3}" presName="rootText" presStyleLbl="node1" presStyleIdx="1" presStyleCnt="2" custScaleY="172595"/>
      <dgm:spPr/>
      <dgm:t>
        <a:bodyPr/>
        <a:lstStyle/>
        <a:p>
          <a:endParaRPr lang="tr-TR"/>
        </a:p>
      </dgm:t>
    </dgm:pt>
    <dgm:pt modelId="{00DF43AB-B994-448A-95E9-4B565691D5D2}" type="pres">
      <dgm:prSet presAssocID="{C12178C5-8FF1-471E-8BC4-360F463DAEF3}" presName="rootConnector" presStyleLbl="node1" presStyleIdx="1" presStyleCnt="2"/>
      <dgm:spPr/>
      <dgm:t>
        <a:bodyPr/>
        <a:lstStyle/>
        <a:p>
          <a:endParaRPr lang="tr-TR"/>
        </a:p>
      </dgm:t>
    </dgm:pt>
    <dgm:pt modelId="{EA58161E-C5E2-414B-8459-CD4E983EBDCC}" type="pres">
      <dgm:prSet presAssocID="{C12178C5-8FF1-471E-8BC4-360F463DAEF3}" presName="childShape" presStyleCnt="0"/>
      <dgm:spPr/>
      <dgm:t>
        <a:bodyPr/>
        <a:lstStyle/>
        <a:p>
          <a:endParaRPr lang="tr-TR"/>
        </a:p>
      </dgm:t>
    </dgm:pt>
  </dgm:ptLst>
  <dgm:cxnLst>
    <dgm:cxn modelId="{8685C1F1-FD9A-43CB-B5AF-AC746111B112}" type="presOf" srcId="{4FB4490B-31CD-4396-A2D0-EEB9640328D1}" destId="{9A61F140-B76E-4A9C-97CE-F8EF8AAF3A91}" srcOrd="0" destOrd="0" presId="urn:microsoft.com/office/officeart/2005/8/layout/hierarchy3"/>
    <dgm:cxn modelId="{97320D10-2A5C-4379-B1D0-EBDF3AF12582}" type="presOf" srcId="{C12178C5-8FF1-471E-8BC4-360F463DAEF3}" destId="{00DF43AB-B994-448A-95E9-4B565691D5D2}" srcOrd="1" destOrd="0" presId="urn:microsoft.com/office/officeart/2005/8/layout/hierarchy3"/>
    <dgm:cxn modelId="{CF3DF201-D99B-4866-A3D7-AE1BC538BC57}" type="presOf" srcId="{15EC0B63-F12A-4E96-8530-E578A7839A1D}" destId="{E50EC279-5711-44DE-B9BC-AEA0A4163B7E}" srcOrd="1" destOrd="0" presId="urn:microsoft.com/office/officeart/2005/8/layout/hierarchy3"/>
    <dgm:cxn modelId="{7B1351E9-4729-4963-8E0B-D6EA591DDE83}" srcId="{4FB4490B-31CD-4396-A2D0-EEB9640328D1}" destId="{C12178C5-8FF1-471E-8BC4-360F463DAEF3}" srcOrd="1" destOrd="0" parTransId="{EB45D252-A9BF-416A-AC90-59723D871592}" sibTransId="{C7FB799C-C61D-4BF9-941D-A07CA760DA43}"/>
    <dgm:cxn modelId="{D738A6C5-C5DC-49A3-B5BD-7790C904A446}" srcId="{4FB4490B-31CD-4396-A2D0-EEB9640328D1}" destId="{15EC0B63-F12A-4E96-8530-E578A7839A1D}" srcOrd="0" destOrd="0" parTransId="{B65448C7-849E-4EE0-B8BA-D2B4C99B2C91}" sibTransId="{1A2096E0-775E-4C68-847A-5204971EA8A1}"/>
    <dgm:cxn modelId="{91FE7CB5-D851-4E6E-9E72-B8216E071AAD}" type="presOf" srcId="{15EC0B63-F12A-4E96-8530-E578A7839A1D}" destId="{9E168BD0-94A3-415C-B863-B08610D682B1}" srcOrd="0" destOrd="0" presId="urn:microsoft.com/office/officeart/2005/8/layout/hierarchy3"/>
    <dgm:cxn modelId="{A96BA4FE-5EFD-4942-A471-FABF00AC0CDC}" type="presOf" srcId="{C12178C5-8FF1-471E-8BC4-360F463DAEF3}" destId="{D783139D-7C0F-4DEB-A8B7-303C2E1A45AB}" srcOrd="0" destOrd="0" presId="urn:microsoft.com/office/officeart/2005/8/layout/hierarchy3"/>
    <dgm:cxn modelId="{4470A73B-1748-43DB-8D5A-1FD14D502BEE}" type="presParOf" srcId="{9A61F140-B76E-4A9C-97CE-F8EF8AAF3A91}" destId="{5C15AE44-C7D0-432F-8B9E-9D2BBB4394DA}" srcOrd="0" destOrd="0" presId="urn:microsoft.com/office/officeart/2005/8/layout/hierarchy3"/>
    <dgm:cxn modelId="{1407BAC2-8105-4E5B-A5A8-512BAE7E231C}" type="presParOf" srcId="{5C15AE44-C7D0-432F-8B9E-9D2BBB4394DA}" destId="{D29F24D5-0D7D-4000-86C2-0139FF26CFFE}" srcOrd="0" destOrd="0" presId="urn:microsoft.com/office/officeart/2005/8/layout/hierarchy3"/>
    <dgm:cxn modelId="{D5581CEA-2D59-4266-9837-42B4C3B5C267}" type="presParOf" srcId="{D29F24D5-0D7D-4000-86C2-0139FF26CFFE}" destId="{9E168BD0-94A3-415C-B863-B08610D682B1}" srcOrd="0" destOrd="0" presId="urn:microsoft.com/office/officeart/2005/8/layout/hierarchy3"/>
    <dgm:cxn modelId="{1D6441D2-E110-492A-B6CA-DF748B517F5E}" type="presParOf" srcId="{D29F24D5-0D7D-4000-86C2-0139FF26CFFE}" destId="{E50EC279-5711-44DE-B9BC-AEA0A4163B7E}" srcOrd="1" destOrd="0" presId="urn:microsoft.com/office/officeart/2005/8/layout/hierarchy3"/>
    <dgm:cxn modelId="{7C66B673-6846-4873-899F-0ABAB9A32472}" type="presParOf" srcId="{5C15AE44-C7D0-432F-8B9E-9D2BBB4394DA}" destId="{786E91F6-8776-40C2-9BD8-C402FD058CD8}" srcOrd="1" destOrd="0" presId="urn:microsoft.com/office/officeart/2005/8/layout/hierarchy3"/>
    <dgm:cxn modelId="{3A8B3264-48C7-4E53-A5FB-3FB9B730DE07}" type="presParOf" srcId="{9A61F140-B76E-4A9C-97CE-F8EF8AAF3A91}" destId="{156E7AB7-6E98-42AA-89C6-C2CBD5D5345C}" srcOrd="1" destOrd="0" presId="urn:microsoft.com/office/officeart/2005/8/layout/hierarchy3"/>
    <dgm:cxn modelId="{FFB636CF-80E6-4940-ABAF-2F023D9251DE}" type="presParOf" srcId="{156E7AB7-6E98-42AA-89C6-C2CBD5D5345C}" destId="{749F670F-6A70-45EC-AA20-B09595462188}" srcOrd="0" destOrd="0" presId="urn:microsoft.com/office/officeart/2005/8/layout/hierarchy3"/>
    <dgm:cxn modelId="{1B3D58E6-70EC-4DE8-A050-6E2AE273A596}" type="presParOf" srcId="{749F670F-6A70-45EC-AA20-B09595462188}" destId="{D783139D-7C0F-4DEB-A8B7-303C2E1A45AB}" srcOrd="0" destOrd="0" presId="urn:microsoft.com/office/officeart/2005/8/layout/hierarchy3"/>
    <dgm:cxn modelId="{BB35FB09-BDB5-4AAF-8A38-E58D74079348}" type="presParOf" srcId="{749F670F-6A70-45EC-AA20-B09595462188}" destId="{00DF43AB-B994-448A-95E9-4B565691D5D2}" srcOrd="1" destOrd="0" presId="urn:microsoft.com/office/officeart/2005/8/layout/hierarchy3"/>
    <dgm:cxn modelId="{73FAAD08-0D5D-4C3F-9355-587B102AB00A}" type="presParOf" srcId="{156E7AB7-6E98-42AA-89C6-C2CBD5D5345C}" destId="{EA58161E-C5E2-414B-8459-CD4E983EBDCC}" srcOrd="1" destOrd="0" presId="urn:microsoft.com/office/officeart/2005/8/layout/hierarchy3"/>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B4490B-31CD-4396-A2D0-EEB9640328D1}" type="doc">
      <dgm:prSet loTypeId="urn:microsoft.com/office/officeart/2005/8/layout/hierarchy3" loCatId="list" qsTypeId="urn:microsoft.com/office/officeart/2005/8/quickstyle/simple4" qsCatId="simple" csTypeId="urn:microsoft.com/office/officeart/2005/8/colors/colorful5" csCatId="colorful" phldr="1"/>
      <dgm:spPr/>
      <dgm:t>
        <a:bodyPr/>
        <a:lstStyle/>
        <a:p>
          <a:endParaRPr lang="tr-TR"/>
        </a:p>
      </dgm:t>
    </dgm:pt>
    <dgm:pt modelId="{15EC0B63-F12A-4E96-8530-E578A7839A1D}">
      <dgm:prSet custT="1"/>
      <dgm:spPr/>
      <dgm:t>
        <a:bodyPr/>
        <a:lstStyle/>
        <a:p>
          <a:pPr algn="ctr"/>
          <a:r>
            <a:rPr lang="tr-TR" sz="1400" b="1" dirty="0" smtClean="0">
              <a:solidFill>
                <a:schemeClr val="bg1"/>
              </a:solidFill>
            </a:rPr>
            <a:t>PROJE KAPSAMINDA YAPTIRILAN PROMOSYON (HEDİYE) ÜRÜNLER </a:t>
          </a:r>
          <a:r>
            <a:rPr lang="tr-TR" sz="1400" b="1" dirty="0" smtClean="0">
              <a:solidFill>
                <a:schemeClr val="bg1"/>
              </a:solidFill>
            </a:rPr>
            <a:t>:</a:t>
          </a:r>
          <a:endParaRPr lang="tr-TR" sz="1400" b="1" dirty="0" smtClean="0">
            <a:solidFill>
              <a:schemeClr val="bg1"/>
            </a:solidFill>
          </a:endParaRPr>
        </a:p>
        <a:p>
          <a:pPr algn="l"/>
          <a:r>
            <a:rPr lang="tr-TR" sz="1400" dirty="0" smtClean="0">
              <a:solidFill>
                <a:schemeClr val="bg1"/>
              </a:solidFill>
            </a:rPr>
            <a:t>*Tohumlu Kalemler</a:t>
          </a:r>
        </a:p>
        <a:p>
          <a:pPr algn="l"/>
          <a:r>
            <a:rPr lang="tr-TR" sz="1400" dirty="0" smtClean="0">
              <a:solidFill>
                <a:schemeClr val="bg1"/>
              </a:solidFill>
            </a:rPr>
            <a:t>*</a:t>
          </a:r>
          <a:r>
            <a:rPr lang="tr-TR" sz="1400" dirty="0" err="1" smtClean="0">
              <a:solidFill>
                <a:schemeClr val="bg1"/>
              </a:solidFill>
            </a:rPr>
            <a:t>Sukulentler</a:t>
          </a:r>
          <a:endParaRPr lang="tr-TR" sz="1400" dirty="0" smtClean="0">
            <a:solidFill>
              <a:schemeClr val="bg1"/>
            </a:solidFill>
          </a:endParaRPr>
        </a:p>
        <a:p>
          <a:pPr algn="l"/>
          <a:r>
            <a:rPr lang="tr-TR" sz="1400" dirty="0" smtClean="0">
              <a:solidFill>
                <a:schemeClr val="bg1"/>
              </a:solidFill>
            </a:rPr>
            <a:t>*Bez Torbalar</a:t>
          </a:r>
        </a:p>
        <a:p>
          <a:pPr algn="l"/>
          <a:r>
            <a:rPr lang="tr-TR" sz="1400" dirty="0" smtClean="0">
              <a:solidFill>
                <a:schemeClr val="bg1"/>
              </a:solidFill>
            </a:rPr>
            <a:t>*Tişörtler</a:t>
          </a:r>
        </a:p>
        <a:p>
          <a:pPr algn="l"/>
          <a:r>
            <a:rPr lang="tr-TR" sz="1400" dirty="0" smtClean="0">
              <a:solidFill>
                <a:schemeClr val="bg1"/>
              </a:solidFill>
            </a:rPr>
            <a:t>*Şapkalar</a:t>
          </a:r>
        </a:p>
        <a:p>
          <a:pPr algn="l"/>
          <a:r>
            <a:rPr lang="tr-TR" sz="1400" dirty="0" smtClean="0">
              <a:solidFill>
                <a:schemeClr val="bg1"/>
              </a:solidFill>
            </a:rPr>
            <a:t>*Yaka Tanıtım Kartları</a:t>
          </a:r>
        </a:p>
        <a:p>
          <a:pPr algn="l"/>
          <a:endParaRPr lang="tr-TR" sz="1400" dirty="0" smtClean="0">
            <a:solidFill>
              <a:schemeClr val="bg1"/>
            </a:solidFill>
          </a:endParaRPr>
        </a:p>
      </dgm:t>
    </dgm:pt>
    <dgm:pt modelId="{B65448C7-849E-4EE0-B8BA-D2B4C99B2C91}" type="parTrans" cxnId="{D738A6C5-C5DC-49A3-B5BD-7790C904A446}">
      <dgm:prSet/>
      <dgm:spPr/>
      <dgm:t>
        <a:bodyPr/>
        <a:lstStyle/>
        <a:p>
          <a:endParaRPr lang="tr-TR"/>
        </a:p>
      </dgm:t>
    </dgm:pt>
    <dgm:pt modelId="{1A2096E0-775E-4C68-847A-5204971EA8A1}" type="sibTrans" cxnId="{D738A6C5-C5DC-49A3-B5BD-7790C904A446}">
      <dgm:prSet/>
      <dgm:spPr/>
      <dgm:t>
        <a:bodyPr/>
        <a:lstStyle/>
        <a:p>
          <a:endParaRPr lang="tr-TR"/>
        </a:p>
      </dgm:t>
    </dgm:pt>
    <dgm:pt modelId="{C12178C5-8FF1-471E-8BC4-360F463DAEF3}">
      <dgm:prSet custT="1"/>
      <dgm:spPr/>
      <dgm:t>
        <a:bodyPr/>
        <a:lstStyle/>
        <a:p>
          <a:pPr algn="ctr"/>
          <a:r>
            <a:rPr lang="tr-TR" sz="1400" b="1" dirty="0" smtClean="0">
              <a:solidFill>
                <a:schemeClr val="bg1"/>
              </a:solidFill>
            </a:rPr>
            <a:t>PROJE KAPSAMINDA VERİLEN/VERİLECEK ÖDÜL-ÖDÜLLER:</a:t>
          </a:r>
        </a:p>
        <a:p>
          <a:pPr algn="l"/>
          <a:r>
            <a:rPr lang="tr-TR" sz="1400" b="1" dirty="0" smtClean="0">
              <a:solidFill>
                <a:schemeClr val="bg1"/>
              </a:solidFill>
            </a:rPr>
            <a:t>*Katılım Belgeleri</a:t>
          </a:r>
        </a:p>
        <a:p>
          <a:pPr algn="l"/>
          <a:r>
            <a:rPr lang="tr-TR" sz="1400" b="1" dirty="0" smtClean="0">
              <a:solidFill>
                <a:schemeClr val="bg1"/>
              </a:solidFill>
            </a:rPr>
            <a:t>*”Çevre Dostuyum”  yazılı kokartlar</a:t>
          </a:r>
        </a:p>
        <a:p>
          <a:pPr algn="l"/>
          <a:r>
            <a:rPr lang="tr-TR" sz="1400" b="1" dirty="0" smtClean="0">
              <a:solidFill>
                <a:schemeClr val="bg1"/>
              </a:solidFill>
            </a:rPr>
            <a:t>*Oluşturulan Çevre Dostu Birimi (Öğrencilerin     Çalışmaları İçin Ayrılan Proje Odası)</a:t>
          </a:r>
        </a:p>
        <a:p>
          <a:pPr algn="l"/>
          <a:r>
            <a:rPr lang="tr-TR" sz="1400" b="1" dirty="0" smtClean="0">
              <a:solidFill>
                <a:schemeClr val="bg1"/>
              </a:solidFill>
            </a:rPr>
            <a:t>*Tamamen ücretsiz boya </a:t>
          </a:r>
          <a:r>
            <a:rPr lang="tr-TR" sz="1400" b="1" dirty="0" smtClean="0">
              <a:solidFill>
                <a:schemeClr val="bg1"/>
              </a:solidFill>
            </a:rPr>
            <a:t>takımları (</a:t>
          </a:r>
          <a:r>
            <a:rPr lang="tr-TR" sz="1400" b="1" dirty="0" smtClean="0">
              <a:solidFill>
                <a:schemeClr val="bg1"/>
              </a:solidFill>
            </a:rPr>
            <a:t>Pastel-sulu boya-boya alemi-makas)</a:t>
          </a:r>
        </a:p>
        <a:p>
          <a:pPr algn="l"/>
          <a:endParaRPr lang="tr-TR" sz="1400" b="1" dirty="0">
            <a:solidFill>
              <a:schemeClr val="bg1"/>
            </a:solidFill>
          </a:endParaRPr>
        </a:p>
      </dgm:t>
    </dgm:pt>
    <dgm:pt modelId="{EB45D252-A9BF-416A-AC90-59723D871592}" type="parTrans" cxnId="{7B1351E9-4729-4963-8E0B-D6EA591DDE83}">
      <dgm:prSet/>
      <dgm:spPr/>
      <dgm:t>
        <a:bodyPr/>
        <a:lstStyle/>
        <a:p>
          <a:endParaRPr lang="tr-TR"/>
        </a:p>
      </dgm:t>
    </dgm:pt>
    <dgm:pt modelId="{C7FB799C-C61D-4BF9-941D-A07CA760DA43}" type="sibTrans" cxnId="{7B1351E9-4729-4963-8E0B-D6EA591DDE83}">
      <dgm:prSet/>
      <dgm:spPr/>
      <dgm:t>
        <a:bodyPr/>
        <a:lstStyle/>
        <a:p>
          <a:endParaRPr lang="tr-TR"/>
        </a:p>
      </dgm:t>
    </dgm:pt>
    <dgm:pt modelId="{9A61F140-B76E-4A9C-97CE-F8EF8AAF3A91}" type="pres">
      <dgm:prSet presAssocID="{4FB4490B-31CD-4396-A2D0-EEB9640328D1}" presName="diagram" presStyleCnt="0">
        <dgm:presLayoutVars>
          <dgm:chPref val="1"/>
          <dgm:dir/>
          <dgm:animOne val="branch"/>
          <dgm:animLvl val="lvl"/>
          <dgm:resizeHandles/>
        </dgm:presLayoutVars>
      </dgm:prSet>
      <dgm:spPr/>
      <dgm:t>
        <a:bodyPr/>
        <a:lstStyle/>
        <a:p>
          <a:endParaRPr lang="tr-TR"/>
        </a:p>
      </dgm:t>
    </dgm:pt>
    <dgm:pt modelId="{5C15AE44-C7D0-432F-8B9E-9D2BBB4394DA}" type="pres">
      <dgm:prSet presAssocID="{15EC0B63-F12A-4E96-8530-E578A7839A1D}" presName="root" presStyleCnt="0"/>
      <dgm:spPr/>
    </dgm:pt>
    <dgm:pt modelId="{D29F24D5-0D7D-4000-86C2-0139FF26CFFE}" type="pres">
      <dgm:prSet presAssocID="{15EC0B63-F12A-4E96-8530-E578A7839A1D}" presName="rootComposite" presStyleCnt="0"/>
      <dgm:spPr/>
    </dgm:pt>
    <dgm:pt modelId="{9E168BD0-94A3-415C-B863-B08610D682B1}" type="pres">
      <dgm:prSet presAssocID="{15EC0B63-F12A-4E96-8530-E578A7839A1D}" presName="rootText" presStyleLbl="node1" presStyleIdx="0" presStyleCnt="2" custScaleY="170169" custLinFactNeighborX="8654" custLinFactNeighborY="-206"/>
      <dgm:spPr/>
      <dgm:t>
        <a:bodyPr/>
        <a:lstStyle/>
        <a:p>
          <a:endParaRPr lang="tr-TR"/>
        </a:p>
      </dgm:t>
    </dgm:pt>
    <dgm:pt modelId="{E50EC279-5711-44DE-B9BC-AEA0A4163B7E}" type="pres">
      <dgm:prSet presAssocID="{15EC0B63-F12A-4E96-8530-E578A7839A1D}" presName="rootConnector" presStyleLbl="node1" presStyleIdx="0" presStyleCnt="2"/>
      <dgm:spPr/>
      <dgm:t>
        <a:bodyPr/>
        <a:lstStyle/>
        <a:p>
          <a:endParaRPr lang="tr-TR"/>
        </a:p>
      </dgm:t>
    </dgm:pt>
    <dgm:pt modelId="{786E91F6-8776-40C2-9BD8-C402FD058CD8}" type="pres">
      <dgm:prSet presAssocID="{15EC0B63-F12A-4E96-8530-E578A7839A1D}" presName="childShape" presStyleCnt="0"/>
      <dgm:spPr/>
    </dgm:pt>
    <dgm:pt modelId="{156E7AB7-6E98-42AA-89C6-C2CBD5D5345C}" type="pres">
      <dgm:prSet presAssocID="{C12178C5-8FF1-471E-8BC4-360F463DAEF3}" presName="root" presStyleCnt="0"/>
      <dgm:spPr/>
    </dgm:pt>
    <dgm:pt modelId="{749F670F-6A70-45EC-AA20-B09595462188}" type="pres">
      <dgm:prSet presAssocID="{C12178C5-8FF1-471E-8BC4-360F463DAEF3}" presName="rootComposite" presStyleCnt="0"/>
      <dgm:spPr/>
    </dgm:pt>
    <dgm:pt modelId="{D783139D-7C0F-4DEB-A8B7-303C2E1A45AB}" type="pres">
      <dgm:prSet presAssocID="{C12178C5-8FF1-471E-8BC4-360F463DAEF3}" presName="rootText" presStyleLbl="node1" presStyleIdx="1" presStyleCnt="2" custScaleY="172595"/>
      <dgm:spPr/>
      <dgm:t>
        <a:bodyPr/>
        <a:lstStyle/>
        <a:p>
          <a:endParaRPr lang="tr-TR"/>
        </a:p>
      </dgm:t>
    </dgm:pt>
    <dgm:pt modelId="{00DF43AB-B994-448A-95E9-4B565691D5D2}" type="pres">
      <dgm:prSet presAssocID="{C12178C5-8FF1-471E-8BC4-360F463DAEF3}" presName="rootConnector" presStyleLbl="node1" presStyleIdx="1" presStyleCnt="2"/>
      <dgm:spPr/>
      <dgm:t>
        <a:bodyPr/>
        <a:lstStyle/>
        <a:p>
          <a:endParaRPr lang="tr-TR"/>
        </a:p>
      </dgm:t>
    </dgm:pt>
    <dgm:pt modelId="{EA58161E-C5E2-414B-8459-CD4E983EBDCC}" type="pres">
      <dgm:prSet presAssocID="{C12178C5-8FF1-471E-8BC4-360F463DAEF3}" presName="childShape" presStyleCnt="0"/>
      <dgm:spPr/>
    </dgm:pt>
  </dgm:ptLst>
  <dgm:cxnLst>
    <dgm:cxn modelId="{8685C1F1-FD9A-43CB-B5AF-AC746111B112}" type="presOf" srcId="{4FB4490B-31CD-4396-A2D0-EEB9640328D1}" destId="{9A61F140-B76E-4A9C-97CE-F8EF8AAF3A91}" srcOrd="0" destOrd="0" presId="urn:microsoft.com/office/officeart/2005/8/layout/hierarchy3"/>
    <dgm:cxn modelId="{97320D10-2A5C-4379-B1D0-EBDF3AF12582}" type="presOf" srcId="{C12178C5-8FF1-471E-8BC4-360F463DAEF3}" destId="{00DF43AB-B994-448A-95E9-4B565691D5D2}" srcOrd="1" destOrd="0" presId="urn:microsoft.com/office/officeart/2005/8/layout/hierarchy3"/>
    <dgm:cxn modelId="{CF3DF201-D99B-4866-A3D7-AE1BC538BC57}" type="presOf" srcId="{15EC0B63-F12A-4E96-8530-E578A7839A1D}" destId="{E50EC279-5711-44DE-B9BC-AEA0A4163B7E}" srcOrd="1" destOrd="0" presId="urn:microsoft.com/office/officeart/2005/8/layout/hierarchy3"/>
    <dgm:cxn modelId="{7B1351E9-4729-4963-8E0B-D6EA591DDE83}" srcId="{4FB4490B-31CD-4396-A2D0-EEB9640328D1}" destId="{C12178C5-8FF1-471E-8BC4-360F463DAEF3}" srcOrd="1" destOrd="0" parTransId="{EB45D252-A9BF-416A-AC90-59723D871592}" sibTransId="{C7FB799C-C61D-4BF9-941D-A07CA760DA43}"/>
    <dgm:cxn modelId="{D738A6C5-C5DC-49A3-B5BD-7790C904A446}" srcId="{4FB4490B-31CD-4396-A2D0-EEB9640328D1}" destId="{15EC0B63-F12A-4E96-8530-E578A7839A1D}" srcOrd="0" destOrd="0" parTransId="{B65448C7-849E-4EE0-B8BA-D2B4C99B2C91}" sibTransId="{1A2096E0-775E-4C68-847A-5204971EA8A1}"/>
    <dgm:cxn modelId="{91FE7CB5-D851-4E6E-9E72-B8216E071AAD}" type="presOf" srcId="{15EC0B63-F12A-4E96-8530-E578A7839A1D}" destId="{9E168BD0-94A3-415C-B863-B08610D682B1}" srcOrd="0" destOrd="0" presId="urn:microsoft.com/office/officeart/2005/8/layout/hierarchy3"/>
    <dgm:cxn modelId="{A96BA4FE-5EFD-4942-A471-FABF00AC0CDC}" type="presOf" srcId="{C12178C5-8FF1-471E-8BC4-360F463DAEF3}" destId="{D783139D-7C0F-4DEB-A8B7-303C2E1A45AB}" srcOrd="0" destOrd="0" presId="urn:microsoft.com/office/officeart/2005/8/layout/hierarchy3"/>
    <dgm:cxn modelId="{4470A73B-1748-43DB-8D5A-1FD14D502BEE}" type="presParOf" srcId="{9A61F140-B76E-4A9C-97CE-F8EF8AAF3A91}" destId="{5C15AE44-C7D0-432F-8B9E-9D2BBB4394DA}" srcOrd="0" destOrd="0" presId="urn:microsoft.com/office/officeart/2005/8/layout/hierarchy3"/>
    <dgm:cxn modelId="{1407BAC2-8105-4E5B-A5A8-512BAE7E231C}" type="presParOf" srcId="{5C15AE44-C7D0-432F-8B9E-9D2BBB4394DA}" destId="{D29F24D5-0D7D-4000-86C2-0139FF26CFFE}" srcOrd="0" destOrd="0" presId="urn:microsoft.com/office/officeart/2005/8/layout/hierarchy3"/>
    <dgm:cxn modelId="{D5581CEA-2D59-4266-9837-42B4C3B5C267}" type="presParOf" srcId="{D29F24D5-0D7D-4000-86C2-0139FF26CFFE}" destId="{9E168BD0-94A3-415C-B863-B08610D682B1}" srcOrd="0" destOrd="0" presId="urn:microsoft.com/office/officeart/2005/8/layout/hierarchy3"/>
    <dgm:cxn modelId="{1D6441D2-E110-492A-B6CA-DF748B517F5E}" type="presParOf" srcId="{D29F24D5-0D7D-4000-86C2-0139FF26CFFE}" destId="{E50EC279-5711-44DE-B9BC-AEA0A4163B7E}" srcOrd="1" destOrd="0" presId="urn:microsoft.com/office/officeart/2005/8/layout/hierarchy3"/>
    <dgm:cxn modelId="{7C66B673-6846-4873-899F-0ABAB9A32472}" type="presParOf" srcId="{5C15AE44-C7D0-432F-8B9E-9D2BBB4394DA}" destId="{786E91F6-8776-40C2-9BD8-C402FD058CD8}" srcOrd="1" destOrd="0" presId="urn:microsoft.com/office/officeart/2005/8/layout/hierarchy3"/>
    <dgm:cxn modelId="{3A8B3264-48C7-4E53-A5FB-3FB9B730DE07}" type="presParOf" srcId="{9A61F140-B76E-4A9C-97CE-F8EF8AAF3A91}" destId="{156E7AB7-6E98-42AA-89C6-C2CBD5D5345C}" srcOrd="1" destOrd="0" presId="urn:microsoft.com/office/officeart/2005/8/layout/hierarchy3"/>
    <dgm:cxn modelId="{FFB636CF-80E6-4940-ABAF-2F023D9251DE}" type="presParOf" srcId="{156E7AB7-6E98-42AA-89C6-C2CBD5D5345C}" destId="{749F670F-6A70-45EC-AA20-B09595462188}" srcOrd="0" destOrd="0" presId="urn:microsoft.com/office/officeart/2005/8/layout/hierarchy3"/>
    <dgm:cxn modelId="{1B3D58E6-70EC-4DE8-A050-6E2AE273A596}" type="presParOf" srcId="{749F670F-6A70-45EC-AA20-B09595462188}" destId="{D783139D-7C0F-4DEB-A8B7-303C2E1A45AB}" srcOrd="0" destOrd="0" presId="urn:microsoft.com/office/officeart/2005/8/layout/hierarchy3"/>
    <dgm:cxn modelId="{BB35FB09-BDB5-4AAF-8A38-E58D74079348}" type="presParOf" srcId="{749F670F-6A70-45EC-AA20-B09595462188}" destId="{00DF43AB-B994-448A-95E9-4B565691D5D2}" srcOrd="1" destOrd="0" presId="urn:microsoft.com/office/officeart/2005/8/layout/hierarchy3"/>
    <dgm:cxn modelId="{73FAAD08-0D5D-4C3F-9355-587B102AB00A}" type="presParOf" srcId="{156E7AB7-6E98-42AA-89C6-C2CBD5D5345C}" destId="{EA58161E-C5E2-414B-8459-CD4E983EBDCC}" srcOrd="1" destOrd="0" presId="urn:microsoft.com/office/officeart/2005/8/layout/hierarchy3"/>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DA5F4-B7E5-45B4-A345-235DF786D1F6}">
      <dsp:nvSpPr>
        <dsp:cNvPr id="0" name=""/>
        <dsp:cNvSpPr/>
      </dsp:nvSpPr>
      <dsp:spPr>
        <a:xfrm>
          <a:off x="-6725695" y="-1036650"/>
          <a:ext cx="8068946" cy="8068946"/>
        </a:xfrm>
        <a:prstGeom prst="blockArc">
          <a:avLst>
            <a:gd name="adj1" fmla="val 18900000"/>
            <a:gd name="adj2" fmla="val 2700000"/>
            <a:gd name="adj3" fmla="val 268"/>
          </a:avLst>
        </a:pr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B09D0C6-09DC-4C22-BC7F-3B62E28BD100}">
      <dsp:nvSpPr>
        <dsp:cNvPr id="0" name=""/>
        <dsp:cNvSpPr/>
      </dsp:nvSpPr>
      <dsp:spPr>
        <a:xfrm>
          <a:off x="1102149" y="856537"/>
          <a:ext cx="8042702" cy="171283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9563" tIns="30480" rIns="30480" bIns="30480" numCol="1" spcCol="1270" anchor="ctr" anchorCtr="0">
          <a:noAutofit/>
        </a:bodyPr>
        <a:lstStyle/>
        <a:p>
          <a:pPr lvl="0" algn="l" defTabSz="533400">
            <a:lnSpc>
              <a:spcPct val="90000"/>
            </a:lnSpc>
            <a:spcBef>
              <a:spcPct val="0"/>
            </a:spcBef>
            <a:spcAft>
              <a:spcPct val="35000"/>
            </a:spcAft>
          </a:pPr>
          <a:r>
            <a:rPr lang="tr-TR" sz="1200" b="1" kern="1200" dirty="0" smtClean="0">
              <a:solidFill>
                <a:schemeClr val="tx1"/>
              </a:solidFill>
            </a:rPr>
            <a:t>HEDEF KİTLE (PROJEYE BAŞLARKEN HEDEFLENEN SAYI - YAŞ ARALIĞI VE KİŞİ SAYISI Vb.)</a:t>
          </a:r>
          <a:r>
            <a:rPr lang="tr-TR" sz="1200" kern="1200" dirty="0" smtClean="0">
              <a:solidFill>
                <a:schemeClr val="tx1"/>
              </a:solidFill>
            </a:rPr>
            <a:t>: ……………..</a:t>
          </a:r>
          <a:endParaRPr lang="tr-TR" sz="1200" kern="1200" dirty="0" smtClean="0">
            <a:solidFill>
              <a:srgbClr val="FFFF00"/>
            </a:solidFill>
          </a:endParaRPr>
        </a:p>
      </dsp:txBody>
      <dsp:txXfrm>
        <a:off x="1102149" y="856537"/>
        <a:ext cx="8042702" cy="1712835"/>
      </dsp:txXfrm>
    </dsp:sp>
    <dsp:sp modelId="{1F6CA9C8-1FF3-4E65-83C9-A48656B83146}">
      <dsp:nvSpPr>
        <dsp:cNvPr id="0" name=""/>
        <dsp:cNvSpPr/>
      </dsp:nvSpPr>
      <dsp:spPr>
        <a:xfrm>
          <a:off x="68945" y="690735"/>
          <a:ext cx="2141044" cy="2141044"/>
        </a:xfrm>
        <a:prstGeom prst="ellipse">
          <a:avLst/>
        </a:prstGeom>
        <a:solidFill>
          <a:schemeClr val="lt1"/>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sp>
    <dsp:sp modelId="{78CF1319-56BB-40E7-8DA6-FBBF764F9E25}">
      <dsp:nvSpPr>
        <dsp:cNvPr id="0" name=""/>
        <dsp:cNvSpPr/>
      </dsp:nvSpPr>
      <dsp:spPr>
        <a:xfrm>
          <a:off x="1102149" y="3426271"/>
          <a:ext cx="8042702" cy="171283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9563" tIns="30480" rIns="30480" bIns="30480" numCol="1" spcCol="1270" anchor="ctr" anchorCtr="0">
          <a:noAutofit/>
        </a:bodyPr>
        <a:lstStyle/>
        <a:p>
          <a:pPr lvl="0" algn="l" defTabSz="533400">
            <a:lnSpc>
              <a:spcPct val="90000"/>
            </a:lnSpc>
            <a:spcBef>
              <a:spcPct val="0"/>
            </a:spcBef>
            <a:spcAft>
              <a:spcPct val="35000"/>
            </a:spcAft>
          </a:pPr>
          <a:r>
            <a:rPr lang="tr-TR" sz="1200" b="1" kern="1200" dirty="0" smtClean="0">
              <a:solidFill>
                <a:schemeClr val="tx1"/>
              </a:solidFill>
            </a:rPr>
            <a:t>HEDEFLENEN KİTLEYE ULAŞILMA ORANI (GERÇEKLEŞEN): ……………….………… </a:t>
          </a:r>
          <a:endParaRPr lang="tr-TR" sz="1200" b="1" kern="1200" dirty="0">
            <a:solidFill>
              <a:schemeClr val="tx1"/>
            </a:solidFill>
          </a:endParaRPr>
        </a:p>
      </dsp:txBody>
      <dsp:txXfrm>
        <a:off x="1102149" y="3426271"/>
        <a:ext cx="8042702" cy="1712835"/>
      </dsp:txXfrm>
    </dsp:sp>
    <dsp:sp modelId="{79950F3D-4CD0-41D1-AF6A-223EC1DF69C0}">
      <dsp:nvSpPr>
        <dsp:cNvPr id="0" name=""/>
        <dsp:cNvSpPr/>
      </dsp:nvSpPr>
      <dsp:spPr>
        <a:xfrm>
          <a:off x="31627" y="3212166"/>
          <a:ext cx="2141044" cy="2141044"/>
        </a:xfrm>
        <a:prstGeom prst="ellipse">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68BD0-94A3-415C-B863-B08610D682B1}">
      <dsp:nvSpPr>
        <dsp:cNvPr id="0" name=""/>
        <dsp:cNvSpPr/>
      </dsp:nvSpPr>
      <dsp:spPr>
        <a:xfrm>
          <a:off x="353981" y="1209528"/>
          <a:ext cx="4077439" cy="3469268"/>
        </a:xfrm>
        <a:prstGeom prst="roundRect">
          <a:avLst>
            <a:gd name="adj" fmla="val 10000"/>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tr-TR" sz="1400" kern="1200" dirty="0" smtClean="0"/>
            <a:t>HEDEF KİTLE ÜZERİNDE VADEDİLEN ETKİLERİN NE KADARINI GERÇEKLEŞTİRDİNİZ? : …………….</a:t>
          </a:r>
        </a:p>
      </dsp:txBody>
      <dsp:txXfrm>
        <a:off x="455592" y="1311139"/>
        <a:ext cx="3874217" cy="3266046"/>
      </dsp:txXfrm>
    </dsp:sp>
    <dsp:sp modelId="{D783139D-7C0F-4DEB-A8B7-303C2E1A45AB}">
      <dsp:nvSpPr>
        <dsp:cNvPr id="0" name=""/>
        <dsp:cNvSpPr/>
      </dsp:nvSpPr>
      <dsp:spPr>
        <a:xfrm>
          <a:off x="5097919" y="1238458"/>
          <a:ext cx="4077439" cy="3518728"/>
        </a:xfrm>
        <a:prstGeom prst="roundRect">
          <a:avLst>
            <a:gd name="adj" fmla="val 10000"/>
          </a:avLst>
        </a:prstGeom>
        <a:gradFill rotWithShape="0">
          <a:gsLst>
            <a:gs pos="0">
              <a:schemeClr val="accent2">
                <a:shade val="50000"/>
                <a:hueOff val="-591173"/>
                <a:satOff val="7783"/>
                <a:lumOff val="46617"/>
                <a:alphaOff val="0"/>
                <a:satMod val="103000"/>
                <a:lumMod val="102000"/>
                <a:tint val="94000"/>
              </a:schemeClr>
            </a:gs>
            <a:gs pos="50000">
              <a:schemeClr val="accent2">
                <a:shade val="50000"/>
                <a:hueOff val="-591173"/>
                <a:satOff val="7783"/>
                <a:lumOff val="46617"/>
                <a:alphaOff val="0"/>
                <a:satMod val="110000"/>
                <a:lumMod val="100000"/>
                <a:shade val="100000"/>
              </a:schemeClr>
            </a:gs>
            <a:gs pos="100000">
              <a:schemeClr val="accent2">
                <a:shade val="50000"/>
                <a:hueOff val="-591173"/>
                <a:satOff val="7783"/>
                <a:lumOff val="46617"/>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tr-TR" sz="1400" kern="1200" dirty="0" smtClean="0">
              <a:solidFill>
                <a:schemeClr val="tx1"/>
              </a:solidFill>
            </a:rPr>
            <a:t>PROJENİZ AMACINA ULAŞTI MI SİZCE?: ……….</a:t>
          </a:r>
          <a:endParaRPr lang="tr-TR" sz="1400" b="1" kern="1200" dirty="0"/>
        </a:p>
      </dsp:txBody>
      <dsp:txXfrm>
        <a:off x="5200979" y="1341518"/>
        <a:ext cx="3871319" cy="33126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68BD0-94A3-415C-B863-B08610D682B1}">
      <dsp:nvSpPr>
        <dsp:cNvPr id="0" name=""/>
        <dsp:cNvSpPr/>
      </dsp:nvSpPr>
      <dsp:spPr>
        <a:xfrm>
          <a:off x="353981" y="1234258"/>
          <a:ext cx="4077439" cy="3469268"/>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tr-TR" sz="1400" kern="1200" dirty="0" smtClean="0">
              <a:solidFill>
                <a:schemeClr val="bg1"/>
              </a:solidFill>
            </a:rPr>
            <a:t>PROJE KAPSAMINDA YAPTIRILAN PROMOSYON (HEDİYE) ÜRÜNLER ):</a:t>
          </a:r>
        </a:p>
        <a:p>
          <a:pPr lvl="0" algn="l" defTabSz="622300">
            <a:lnSpc>
              <a:spcPct val="90000"/>
            </a:lnSpc>
            <a:spcBef>
              <a:spcPct val="0"/>
            </a:spcBef>
            <a:spcAft>
              <a:spcPct val="35000"/>
            </a:spcAft>
          </a:pPr>
          <a:r>
            <a:rPr lang="tr-TR" sz="1400" kern="1200" dirty="0" smtClean="0">
              <a:solidFill>
                <a:schemeClr val="bg1"/>
              </a:solidFill>
            </a:rPr>
            <a:t>*</a:t>
          </a:r>
        </a:p>
        <a:p>
          <a:pPr lvl="0" algn="l" defTabSz="622300">
            <a:lnSpc>
              <a:spcPct val="90000"/>
            </a:lnSpc>
            <a:spcBef>
              <a:spcPct val="0"/>
            </a:spcBef>
            <a:spcAft>
              <a:spcPct val="35000"/>
            </a:spcAft>
          </a:pPr>
          <a:r>
            <a:rPr lang="tr-TR" sz="1400" kern="1200" dirty="0" smtClean="0">
              <a:solidFill>
                <a:schemeClr val="bg1"/>
              </a:solidFill>
            </a:rPr>
            <a:t>*</a:t>
          </a:r>
        </a:p>
        <a:p>
          <a:pPr lvl="0" algn="l" defTabSz="622300">
            <a:lnSpc>
              <a:spcPct val="90000"/>
            </a:lnSpc>
            <a:spcBef>
              <a:spcPct val="0"/>
            </a:spcBef>
            <a:spcAft>
              <a:spcPct val="35000"/>
            </a:spcAft>
          </a:pPr>
          <a:r>
            <a:rPr lang="tr-TR" sz="1400" kern="1200" dirty="0" smtClean="0">
              <a:solidFill>
                <a:schemeClr val="bg1"/>
              </a:solidFill>
            </a:rPr>
            <a:t>*</a:t>
          </a:r>
        </a:p>
        <a:p>
          <a:pPr lvl="0" algn="l" defTabSz="622300">
            <a:lnSpc>
              <a:spcPct val="90000"/>
            </a:lnSpc>
            <a:spcBef>
              <a:spcPct val="0"/>
            </a:spcBef>
            <a:spcAft>
              <a:spcPct val="35000"/>
            </a:spcAft>
          </a:pPr>
          <a:r>
            <a:rPr lang="tr-TR" sz="1400" kern="1200" dirty="0" smtClean="0">
              <a:solidFill>
                <a:schemeClr val="bg1"/>
              </a:solidFill>
            </a:rPr>
            <a:t>*</a:t>
          </a:r>
        </a:p>
        <a:p>
          <a:pPr lvl="0" algn="l" defTabSz="622300">
            <a:lnSpc>
              <a:spcPct val="90000"/>
            </a:lnSpc>
            <a:spcBef>
              <a:spcPct val="0"/>
            </a:spcBef>
            <a:spcAft>
              <a:spcPct val="35000"/>
            </a:spcAft>
          </a:pPr>
          <a:r>
            <a:rPr lang="tr-TR" sz="1400" kern="1200" dirty="0" smtClean="0">
              <a:solidFill>
                <a:schemeClr val="bg1"/>
              </a:solidFill>
            </a:rPr>
            <a:t>*</a:t>
          </a:r>
        </a:p>
      </dsp:txBody>
      <dsp:txXfrm>
        <a:off x="455592" y="1335869"/>
        <a:ext cx="3874217" cy="3266046"/>
      </dsp:txXfrm>
    </dsp:sp>
    <dsp:sp modelId="{D783139D-7C0F-4DEB-A8B7-303C2E1A45AB}">
      <dsp:nvSpPr>
        <dsp:cNvPr id="0" name=""/>
        <dsp:cNvSpPr/>
      </dsp:nvSpPr>
      <dsp:spPr>
        <a:xfrm>
          <a:off x="5097919" y="1238458"/>
          <a:ext cx="4077439" cy="3518728"/>
        </a:xfrm>
        <a:prstGeom prst="roundRect">
          <a:avLst>
            <a:gd name="adj" fmla="val 10000"/>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6670" tIns="17780" rIns="26670" bIns="17780" numCol="1" spcCol="1270" anchor="ctr" anchorCtr="0">
          <a:noAutofit/>
        </a:bodyPr>
        <a:lstStyle/>
        <a:p>
          <a:pPr lvl="0" algn="l" defTabSz="622300">
            <a:lnSpc>
              <a:spcPct val="90000"/>
            </a:lnSpc>
            <a:spcBef>
              <a:spcPct val="0"/>
            </a:spcBef>
            <a:spcAft>
              <a:spcPct val="35000"/>
            </a:spcAft>
          </a:pPr>
          <a:r>
            <a:rPr lang="tr-TR" sz="1400" kern="1200" dirty="0" smtClean="0">
              <a:solidFill>
                <a:schemeClr val="bg1"/>
              </a:solidFill>
            </a:rPr>
            <a:t>PROJE KAPSAMINDA VERİLEN/VERİLECEK ÖDÜL-ÖDÜLLER:</a:t>
          </a:r>
        </a:p>
        <a:p>
          <a:pPr lvl="0" algn="l" defTabSz="622300">
            <a:lnSpc>
              <a:spcPct val="90000"/>
            </a:lnSpc>
            <a:spcBef>
              <a:spcPct val="0"/>
            </a:spcBef>
            <a:spcAft>
              <a:spcPct val="35000"/>
            </a:spcAft>
          </a:pPr>
          <a:r>
            <a:rPr lang="tr-TR" sz="1400" b="1" kern="1200" dirty="0" smtClean="0">
              <a:solidFill>
                <a:schemeClr val="bg1"/>
              </a:solidFill>
            </a:rPr>
            <a:t>*</a:t>
          </a:r>
        </a:p>
        <a:p>
          <a:pPr lvl="0" algn="l" defTabSz="622300">
            <a:lnSpc>
              <a:spcPct val="90000"/>
            </a:lnSpc>
            <a:spcBef>
              <a:spcPct val="0"/>
            </a:spcBef>
            <a:spcAft>
              <a:spcPct val="35000"/>
            </a:spcAft>
          </a:pPr>
          <a:r>
            <a:rPr lang="tr-TR" sz="1400" b="1" kern="1200" dirty="0" smtClean="0">
              <a:solidFill>
                <a:schemeClr val="bg1"/>
              </a:solidFill>
            </a:rPr>
            <a:t>*</a:t>
          </a:r>
        </a:p>
        <a:p>
          <a:pPr lvl="0" algn="l" defTabSz="622300">
            <a:lnSpc>
              <a:spcPct val="90000"/>
            </a:lnSpc>
            <a:spcBef>
              <a:spcPct val="0"/>
            </a:spcBef>
            <a:spcAft>
              <a:spcPct val="35000"/>
            </a:spcAft>
          </a:pPr>
          <a:r>
            <a:rPr lang="tr-TR" sz="1400" b="1" kern="1200" dirty="0" smtClean="0">
              <a:solidFill>
                <a:schemeClr val="bg1"/>
              </a:solidFill>
            </a:rPr>
            <a:t>*</a:t>
          </a:r>
        </a:p>
        <a:p>
          <a:pPr lvl="0" algn="l" defTabSz="622300">
            <a:lnSpc>
              <a:spcPct val="90000"/>
            </a:lnSpc>
            <a:spcBef>
              <a:spcPct val="0"/>
            </a:spcBef>
            <a:spcAft>
              <a:spcPct val="35000"/>
            </a:spcAft>
          </a:pPr>
          <a:r>
            <a:rPr lang="tr-TR" sz="1400" b="1" kern="1200" dirty="0" smtClean="0">
              <a:solidFill>
                <a:schemeClr val="bg1"/>
              </a:solidFill>
            </a:rPr>
            <a:t>*</a:t>
          </a:r>
        </a:p>
        <a:p>
          <a:pPr lvl="0" algn="l" defTabSz="622300">
            <a:lnSpc>
              <a:spcPct val="90000"/>
            </a:lnSpc>
            <a:spcBef>
              <a:spcPct val="0"/>
            </a:spcBef>
            <a:spcAft>
              <a:spcPct val="35000"/>
            </a:spcAft>
          </a:pPr>
          <a:r>
            <a:rPr lang="tr-TR" sz="1400" b="1" kern="1200" dirty="0" smtClean="0">
              <a:solidFill>
                <a:schemeClr val="bg1"/>
              </a:solidFill>
            </a:rPr>
            <a:t>*</a:t>
          </a:r>
          <a:endParaRPr lang="tr-TR" sz="1400" b="1" kern="1200" dirty="0">
            <a:solidFill>
              <a:schemeClr val="bg1"/>
            </a:solidFill>
          </a:endParaRPr>
        </a:p>
      </dsp:txBody>
      <dsp:txXfrm>
        <a:off x="5200979" y="1341518"/>
        <a:ext cx="3871319" cy="3312608"/>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45659" cy="498056"/>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tr-TR"/>
          </a:p>
        </p:txBody>
      </p:sp>
      <p:sp>
        <p:nvSpPr>
          <p:cNvPr id="3" name="Veri Yer Tutucusu 2"/>
          <p:cNvSpPr>
            <a:spLocks noGrp="1"/>
          </p:cNvSpPr>
          <p:nvPr>
            <p:ph type="dt" idx="1"/>
          </p:nvPr>
        </p:nvSpPr>
        <p:spPr>
          <a:xfrm>
            <a:off x="3850443" y="0"/>
            <a:ext cx="2945659" cy="498056"/>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38EA0BE-48AE-43DE-8786-907B073D5F18}" type="datetimeFigureOut">
              <a:rPr lang="tr-TR"/>
              <a:pPr>
                <a:defRPr/>
              </a:pPr>
              <a:t>6.01.2022</a:t>
            </a:fld>
            <a:endParaRPr lang="tr-TR"/>
          </a:p>
        </p:txBody>
      </p:sp>
      <p:sp>
        <p:nvSpPr>
          <p:cNvPr id="4" name="Slayt Görüntüsü Yer Tutucusu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Not Yer Tutucusu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tr-TR" noProof="0"/>
              <a:t>Asıl metin stillerini düzenlemek için tıklayın</a:t>
            </a:r>
          </a:p>
          <a:p>
            <a:pPr lvl="1"/>
            <a:r>
              <a:rPr lang="tr-TR" noProof="0"/>
              <a:t>İkinci düzey</a:t>
            </a:r>
          </a:p>
          <a:p>
            <a:pPr lvl="2"/>
            <a:r>
              <a:rPr lang="tr-TR" noProof="0"/>
              <a:t>Üçüncü düzey</a:t>
            </a:r>
          </a:p>
          <a:p>
            <a:pPr lvl="3"/>
            <a:r>
              <a:rPr lang="tr-TR" noProof="0"/>
              <a:t>Dördüncü düzey</a:t>
            </a:r>
          </a:p>
          <a:p>
            <a:pPr lvl="4"/>
            <a:r>
              <a:rPr lang="tr-TR" noProof="0"/>
              <a:t>Beşinci düzey</a:t>
            </a:r>
          </a:p>
        </p:txBody>
      </p:sp>
      <p:sp>
        <p:nvSpPr>
          <p:cNvPr id="6" name="Alt Bilgi Yer Tutucusu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tr-TR"/>
          </a:p>
        </p:txBody>
      </p:sp>
      <p:sp>
        <p:nvSpPr>
          <p:cNvPr id="7" name="Slayt Numarası Yer Tutucusu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927CF85B-DA39-4D9D-A7F1-0EEFC72E77F8}" type="slidenum">
              <a:rPr lang="tr-TR"/>
              <a:pPr>
                <a:defRPr/>
              </a:pPr>
              <a:t>‹#›</a:t>
            </a:fld>
            <a:endParaRPr lang="tr-TR"/>
          </a:p>
        </p:txBody>
      </p:sp>
    </p:spTree>
    <p:extLst>
      <p:ext uri="{BB962C8B-B14F-4D97-AF65-F5344CB8AC3E}">
        <p14:creationId xmlns:p14="http://schemas.microsoft.com/office/powerpoint/2010/main" xmlns="" val="23892519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Proje türü: örneğin:</a:t>
            </a:r>
            <a:r>
              <a:rPr lang="tr-TR" baseline="0" dirty="0" smtClean="0"/>
              <a:t> kitap kahve veya gönüllülük yahut kişisel gelişim projesi.</a:t>
            </a:r>
          </a:p>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dirty="0" smtClean="0"/>
              <a:t>Projenin Durumu:</a:t>
            </a:r>
            <a:r>
              <a:rPr lang="tr-TR" sz="1200" baseline="0" dirty="0" smtClean="0"/>
              <a:t> </a:t>
            </a:r>
            <a:r>
              <a:rPr lang="tr-TR" sz="1200" dirty="0" smtClean="0"/>
              <a:t>DEVAM EDİYOR VEYA DURDURULDU VEYA</a:t>
            </a:r>
            <a:r>
              <a:rPr lang="tr-TR" sz="1200" baseline="0" dirty="0" smtClean="0"/>
              <a:t> PROJE TAMAMLANDI şeklinde yazılmalı</a:t>
            </a:r>
            <a:r>
              <a:rPr lang="tr-TR" sz="1200" dirty="0" smtClean="0"/>
              <a:t>  – DURDURULDU İSE, NE ZAMAN VE NEDEN? – tekrar ne zaman başlatılacak?)</a:t>
            </a:r>
          </a:p>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dirty="0" smtClean="0"/>
              <a:t>Bütçesi: Sözleşme Bütçesi</a:t>
            </a:r>
            <a:r>
              <a:rPr lang="tr-TR" sz="1200" baseline="0" dirty="0" smtClean="0"/>
              <a:t> yazılacak.</a:t>
            </a:r>
            <a:endParaRPr lang="tr-TR" sz="1200" dirty="0" smtClean="0"/>
          </a:p>
          <a:p>
            <a:endParaRPr lang="tr-TR" dirty="0"/>
          </a:p>
        </p:txBody>
      </p:sp>
      <p:sp>
        <p:nvSpPr>
          <p:cNvPr id="4" name="Slayt Numarası Yer Tutucusu 3"/>
          <p:cNvSpPr>
            <a:spLocks noGrp="1"/>
          </p:cNvSpPr>
          <p:nvPr>
            <p:ph type="sldNum" sz="quarter" idx="5"/>
          </p:nvPr>
        </p:nvSpPr>
        <p:spPr/>
        <p:txBody>
          <a:bodyPr/>
          <a:lstStyle/>
          <a:p>
            <a:fld id="{FCF5118B-0AAE-FE42-9B13-C122D07C7DFC}" type="slidenum">
              <a:rPr lang="tr-TR" smtClean="0"/>
              <a:pPr/>
              <a:t>2</a:t>
            </a:fld>
            <a:endParaRPr lang="tr-TR"/>
          </a:p>
        </p:txBody>
      </p:sp>
    </p:spTree>
    <p:extLst>
      <p:ext uri="{BB962C8B-B14F-4D97-AF65-F5344CB8AC3E}">
        <p14:creationId xmlns:p14="http://schemas.microsoft.com/office/powerpoint/2010/main" xmlns="" val="28631609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ayt Resmi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Not Yer Tutucusu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tr-TR" altLang="tr-TR" sz="1200" b="1" dirty="0" smtClean="0">
                <a:solidFill>
                  <a:schemeClr val="bg1"/>
                </a:solidFill>
                <a:latin typeface="+mn-lt"/>
                <a:ea typeface="AzbukaPro ☞"/>
                <a:cs typeface="AzbukaPro ☞"/>
              </a:rPr>
              <a:t>ADRES BİLGİSİ:</a:t>
            </a:r>
          </a:p>
          <a:p>
            <a:pPr eaLnBrk="1" hangingPunct="1">
              <a:spcBef>
                <a:spcPct val="0"/>
              </a:spcBef>
            </a:pPr>
            <a:endParaRPr lang="tr-TR" altLang="tr-TR" dirty="0" smtClean="0"/>
          </a:p>
          <a:p>
            <a:pPr eaLnBrk="1" hangingPunct="1">
              <a:spcBef>
                <a:spcPct val="0"/>
              </a:spcBef>
            </a:pPr>
            <a:r>
              <a:rPr lang="tr-TR" altLang="tr-TR" dirty="0" smtClean="0"/>
              <a:t>Proje</a:t>
            </a:r>
            <a:r>
              <a:rPr lang="tr-TR" altLang="tr-TR" baseline="0" dirty="0" smtClean="0"/>
              <a:t> için irtibat kurulacak proje hakkında bilgi sahibi olan kişi/kişiler.</a:t>
            </a:r>
          </a:p>
          <a:p>
            <a:pPr eaLnBrk="1" hangingPunct="1">
              <a:spcBef>
                <a:spcPct val="0"/>
              </a:spcBef>
            </a:pPr>
            <a:r>
              <a:rPr lang="tr-TR" altLang="tr-TR" dirty="0" smtClean="0"/>
              <a:t>Projenin</a:t>
            </a:r>
            <a:r>
              <a:rPr lang="tr-TR" altLang="tr-TR" baseline="0" dirty="0" smtClean="0"/>
              <a:t> gerçekleştirildiği </a:t>
            </a:r>
            <a:r>
              <a:rPr lang="tr-TR" altLang="tr-TR" b="1" baseline="0" dirty="0" smtClean="0"/>
              <a:t>adres  </a:t>
            </a:r>
            <a:endParaRPr lang="tr-TR" altLang="tr-TR" b="1" dirty="0"/>
          </a:p>
        </p:txBody>
      </p:sp>
      <p:sp>
        <p:nvSpPr>
          <p:cNvPr id="99332" name="Slayt Numarası Yer Tutucusu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614F925-8F2D-4E79-BF0B-A4397E9E9F56}" type="slidenum">
              <a:rPr lang="tr-TR" altLang="tr-TR" smtClean="0"/>
              <a:pPr fontAlgn="base">
                <a:spcBef>
                  <a:spcPct val="0"/>
                </a:spcBef>
                <a:spcAft>
                  <a:spcPct val="0"/>
                </a:spcAft>
              </a:pPr>
              <a:t>33</a:t>
            </a:fld>
            <a:endParaRPr lang="tr-TR" altLang="tr-TR"/>
          </a:p>
        </p:txBody>
      </p:sp>
    </p:spTree>
    <p:extLst>
      <p:ext uri="{BB962C8B-B14F-4D97-AF65-F5344CB8AC3E}">
        <p14:creationId xmlns:p14="http://schemas.microsoft.com/office/powerpoint/2010/main" xmlns="" val="290990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ayt Resmi Yer Tutucus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9331" name="Not Yer Tutucusu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a:p>
        </p:txBody>
      </p:sp>
      <p:sp>
        <p:nvSpPr>
          <p:cNvPr id="99332" name="Slayt Numarası Yer Tutucusu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614F925-8F2D-4E79-BF0B-A4397E9E9F56}" type="slidenum">
              <a:rPr lang="tr-TR" altLang="tr-TR" smtClean="0"/>
              <a:pPr fontAlgn="base">
                <a:spcBef>
                  <a:spcPct val="0"/>
                </a:spcBef>
                <a:spcAft>
                  <a:spcPct val="0"/>
                </a:spcAft>
              </a:pPr>
              <a:t>34</a:t>
            </a:fld>
            <a:endParaRPr lang="tr-TR" altLang="tr-TR"/>
          </a:p>
        </p:txBody>
      </p:sp>
    </p:spTree>
    <p:extLst>
      <p:ext uri="{BB962C8B-B14F-4D97-AF65-F5344CB8AC3E}">
        <p14:creationId xmlns:p14="http://schemas.microsoft.com/office/powerpoint/2010/main" xmlns="" val="193286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Faaliyetler</a:t>
            </a:r>
            <a:r>
              <a:rPr lang="tr-TR" baseline="0" dirty="0" smtClean="0"/>
              <a:t> yazılırken, bir faaliyet; kısa ve bir cümleden oluşacak şekilde yazılmalıdır. Bir ay içerisine birden fazla faaliyet yazılabilecektir.</a:t>
            </a:r>
            <a:endParaRPr lang="tr-TR" dirty="0"/>
          </a:p>
        </p:txBody>
      </p:sp>
      <p:sp>
        <p:nvSpPr>
          <p:cNvPr id="4" name="Slayt Numarası Yer Tutucusu 3"/>
          <p:cNvSpPr>
            <a:spLocks noGrp="1"/>
          </p:cNvSpPr>
          <p:nvPr>
            <p:ph type="sldNum" sz="quarter" idx="5"/>
          </p:nvPr>
        </p:nvSpPr>
        <p:spPr/>
        <p:txBody>
          <a:bodyPr/>
          <a:lstStyle/>
          <a:p>
            <a:pPr>
              <a:defRPr/>
            </a:pPr>
            <a:fld id="{927CF85B-DA39-4D9D-A7F1-0EEFC72E77F8}" type="slidenum">
              <a:rPr lang="tr-TR" smtClean="0"/>
              <a:pPr>
                <a:defRPr/>
              </a:pPr>
              <a:t>3</a:t>
            </a:fld>
            <a:endParaRPr lang="tr-TR"/>
          </a:p>
        </p:txBody>
      </p:sp>
    </p:spTree>
    <p:extLst>
      <p:ext uri="{BB962C8B-B14F-4D97-AF65-F5344CB8AC3E}">
        <p14:creationId xmlns:p14="http://schemas.microsoft.com/office/powerpoint/2010/main" xmlns="" val="3891781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927CF85B-DA39-4D9D-A7F1-0EEFC72E77F8}" type="slidenum">
              <a:rPr lang="tr-TR" smtClean="0"/>
              <a:pPr>
                <a:defRPr/>
              </a:pPr>
              <a:t>4</a:t>
            </a:fld>
            <a:endParaRPr lang="tr-TR"/>
          </a:p>
        </p:txBody>
      </p:sp>
    </p:spTree>
    <p:extLst>
      <p:ext uri="{BB962C8B-B14F-4D97-AF65-F5344CB8AC3E}">
        <p14:creationId xmlns:p14="http://schemas.microsoft.com/office/powerpoint/2010/main" xmlns="" val="189912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927CF85B-DA39-4D9D-A7F1-0EEFC72E77F8}" type="slidenum">
              <a:rPr lang="tr-TR" smtClean="0"/>
              <a:pPr>
                <a:defRPr/>
              </a:pPr>
              <a:t>5</a:t>
            </a:fld>
            <a:endParaRPr lang="tr-TR"/>
          </a:p>
        </p:txBody>
      </p:sp>
    </p:spTree>
    <p:extLst>
      <p:ext uri="{BB962C8B-B14F-4D97-AF65-F5344CB8AC3E}">
        <p14:creationId xmlns:p14="http://schemas.microsoft.com/office/powerpoint/2010/main" xmlns="" val="2178011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927CF85B-DA39-4D9D-A7F1-0EEFC72E77F8}" type="slidenum">
              <a:rPr lang="tr-TR" smtClean="0"/>
              <a:pPr>
                <a:defRPr/>
              </a:pPr>
              <a:t>6</a:t>
            </a:fld>
            <a:endParaRPr lang="tr-TR"/>
          </a:p>
        </p:txBody>
      </p:sp>
    </p:spTree>
    <p:extLst>
      <p:ext uri="{BB962C8B-B14F-4D97-AF65-F5344CB8AC3E}">
        <p14:creationId xmlns:p14="http://schemas.microsoft.com/office/powerpoint/2010/main" xmlns="" val="764772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dirty="0" smtClean="0"/>
              <a:t>HEDEF KİTLE ÜZERİNDE VADEDİLEN ETKİLERİN NE KADARINI GERÇEKLEŞTİRDİNİZ? </a:t>
            </a:r>
            <a:endParaRPr lang="tr-TR"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baseline="0" dirty="0" smtClean="0"/>
              <a:t>Açıklama: Bir faaliyet sonucunda, katılımcıya kazandırılan etkileri-yetkinlikleri yazınız.</a:t>
            </a:r>
            <a:endParaRPr lang="tr-TR" sz="12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tr-TR" sz="1200" dirty="0" smtClean="0"/>
              <a:t>Örnek</a:t>
            </a:r>
            <a:r>
              <a:rPr lang="tr-TR" sz="1200" baseline="0" dirty="0" smtClean="0"/>
              <a:t> </a:t>
            </a:r>
            <a:r>
              <a:rPr lang="tr-TR" sz="1200" dirty="0" smtClean="0"/>
              <a:t>: Hızlı okuma kursuna</a:t>
            </a:r>
            <a:r>
              <a:rPr lang="tr-TR" sz="1200" baseline="0" dirty="0" smtClean="0"/>
              <a:t> katılan bir gencin, dakikada okuduğu kelime sayısının arttığı gözlemlenmiştir.</a:t>
            </a:r>
          </a:p>
          <a:p>
            <a:endParaRPr lang="tr-TR" dirty="0"/>
          </a:p>
        </p:txBody>
      </p:sp>
      <p:sp>
        <p:nvSpPr>
          <p:cNvPr id="4" name="Slayt Numarası Yer Tutucusu 3"/>
          <p:cNvSpPr>
            <a:spLocks noGrp="1"/>
          </p:cNvSpPr>
          <p:nvPr>
            <p:ph type="sldNum" sz="quarter" idx="5"/>
          </p:nvPr>
        </p:nvSpPr>
        <p:spPr/>
        <p:txBody>
          <a:bodyPr/>
          <a:lstStyle/>
          <a:p>
            <a:pPr>
              <a:defRPr/>
            </a:pPr>
            <a:fld id="{927CF85B-DA39-4D9D-A7F1-0EEFC72E77F8}" type="slidenum">
              <a:rPr lang="tr-TR" smtClean="0"/>
              <a:pPr>
                <a:defRPr/>
              </a:pPr>
              <a:t>29</a:t>
            </a:fld>
            <a:endParaRPr lang="tr-TR"/>
          </a:p>
        </p:txBody>
      </p:sp>
    </p:spTree>
    <p:extLst>
      <p:ext uri="{BB962C8B-B14F-4D97-AF65-F5344CB8AC3E}">
        <p14:creationId xmlns:p14="http://schemas.microsoft.com/office/powerpoint/2010/main" xmlns="" val="698232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a:defRPr/>
            </a:pPr>
            <a:fld id="{927CF85B-DA39-4D9D-A7F1-0EEFC72E77F8}" type="slidenum">
              <a:rPr lang="tr-TR" smtClean="0"/>
              <a:pPr>
                <a:defRPr/>
              </a:pPr>
              <a:t>30</a:t>
            </a:fld>
            <a:endParaRPr lang="tr-TR"/>
          </a:p>
        </p:txBody>
      </p:sp>
    </p:spTree>
    <p:extLst>
      <p:ext uri="{BB962C8B-B14F-4D97-AF65-F5344CB8AC3E}">
        <p14:creationId xmlns:p14="http://schemas.microsoft.com/office/powerpoint/2010/main" xmlns="" val="2772152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tr-TR" dirty="0" smtClean="0">
                <a:solidFill>
                  <a:schemeClr val="bg1"/>
                </a:solidFill>
              </a:rPr>
              <a:t>PROJE ÇIKTILARI (PROJE KAPSAMINDA YAPTIRILAN-BASTIRILAN KİTAP, ARAŞTIRMA RAPORU…</a:t>
            </a:r>
            <a:r>
              <a:rPr lang="tr-TR" dirty="0" err="1" smtClean="0">
                <a:solidFill>
                  <a:schemeClr val="bg1"/>
                </a:solidFill>
              </a:rPr>
              <a:t>Vb</a:t>
            </a:r>
            <a:r>
              <a:rPr lang="tr-TR" dirty="0" smtClean="0">
                <a:solidFill>
                  <a:schemeClr val="bg1"/>
                </a:solidFill>
              </a:rPr>
              <a:t>):</a:t>
            </a:r>
          </a:p>
          <a:p>
            <a:r>
              <a:rPr lang="tr-TR" dirty="0" smtClean="0"/>
              <a:t>Eğitim</a:t>
            </a:r>
            <a:r>
              <a:rPr lang="tr-TR" baseline="0" dirty="0" smtClean="0"/>
              <a:t> verilen genç sayısı?</a:t>
            </a:r>
          </a:p>
          <a:p>
            <a:r>
              <a:rPr lang="tr-TR" baseline="0" dirty="0" smtClean="0"/>
              <a:t>Lisans verilen sporcu sayısı gibi…</a:t>
            </a:r>
            <a:br>
              <a:rPr lang="tr-TR" baseline="0" dirty="0" smtClean="0"/>
            </a:br>
            <a:endParaRPr lang="tr-TR" dirty="0"/>
          </a:p>
        </p:txBody>
      </p:sp>
      <p:sp>
        <p:nvSpPr>
          <p:cNvPr id="4" name="Slayt Numarası Yer Tutucusu 3"/>
          <p:cNvSpPr>
            <a:spLocks noGrp="1"/>
          </p:cNvSpPr>
          <p:nvPr>
            <p:ph type="sldNum" sz="quarter" idx="5"/>
          </p:nvPr>
        </p:nvSpPr>
        <p:spPr/>
        <p:txBody>
          <a:bodyPr/>
          <a:lstStyle/>
          <a:p>
            <a:pPr>
              <a:defRPr/>
            </a:pPr>
            <a:fld id="{927CF85B-DA39-4D9D-A7F1-0EEFC72E77F8}" type="slidenum">
              <a:rPr lang="tr-TR" smtClean="0"/>
              <a:pPr>
                <a:defRPr/>
              </a:pPr>
              <a:t>31</a:t>
            </a:fld>
            <a:endParaRPr lang="tr-TR"/>
          </a:p>
        </p:txBody>
      </p:sp>
    </p:spTree>
    <p:extLst>
      <p:ext uri="{BB962C8B-B14F-4D97-AF65-F5344CB8AC3E}">
        <p14:creationId xmlns:p14="http://schemas.microsoft.com/office/powerpoint/2010/main" xmlns="" val="3388379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smtClean="0"/>
              <a:t>Proje süresi bittiğinde</a:t>
            </a:r>
            <a:r>
              <a:rPr lang="tr-TR" baseline="0" dirty="0" smtClean="0"/>
              <a:t> sürdürülebilirlik imkanlarını belirtiniz. Örneğin: Yerel yönetimden alınan mekan desteği ile projemiz 2 yıl daha devam edecektir gibi.</a:t>
            </a:r>
            <a:endParaRPr lang="tr-TR" dirty="0"/>
          </a:p>
        </p:txBody>
      </p:sp>
      <p:sp>
        <p:nvSpPr>
          <p:cNvPr id="4" name="Slayt Numarası Yer Tutucusu 3"/>
          <p:cNvSpPr>
            <a:spLocks noGrp="1"/>
          </p:cNvSpPr>
          <p:nvPr>
            <p:ph type="sldNum" sz="quarter" idx="5"/>
          </p:nvPr>
        </p:nvSpPr>
        <p:spPr/>
        <p:txBody>
          <a:bodyPr/>
          <a:lstStyle/>
          <a:p>
            <a:pPr>
              <a:defRPr/>
            </a:pPr>
            <a:fld id="{927CF85B-DA39-4D9D-A7F1-0EEFC72E77F8}" type="slidenum">
              <a:rPr lang="tr-TR" smtClean="0"/>
              <a:pPr>
                <a:defRPr/>
              </a:pPr>
              <a:t>32</a:t>
            </a:fld>
            <a:endParaRPr lang="tr-TR"/>
          </a:p>
        </p:txBody>
      </p:sp>
    </p:spTree>
    <p:extLst>
      <p:ext uri="{BB962C8B-B14F-4D97-AF65-F5344CB8AC3E}">
        <p14:creationId xmlns:p14="http://schemas.microsoft.com/office/powerpoint/2010/main" xmlns="" val="3149428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lvl1pPr>
              <a:defRPr/>
            </a:lvl1pPr>
          </a:lstStyle>
          <a:p>
            <a:pPr>
              <a:defRPr/>
            </a:pPr>
            <a:fld id="{D7E7A1BC-DD1B-492D-8948-14EE1B7B7CD3}" type="datetimeFigureOut">
              <a:rPr lang="tr-TR"/>
              <a:pPr>
                <a:defRPr/>
              </a:pPr>
              <a:t>6.01.2022</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1D50205C-9216-4796-A1D2-74A0982BC540}" type="slidenum">
              <a:rPr lang="tr-TR"/>
              <a:pPr>
                <a:defRPr/>
              </a:pPr>
              <a:t>‹#›</a:t>
            </a:fld>
            <a:endParaRPr lang="tr-TR"/>
          </a:p>
        </p:txBody>
      </p:sp>
    </p:spTree>
    <p:extLst>
      <p:ext uri="{BB962C8B-B14F-4D97-AF65-F5344CB8AC3E}">
        <p14:creationId xmlns:p14="http://schemas.microsoft.com/office/powerpoint/2010/main" xmlns="" val="1468355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F5E7CB56-A2D5-4742-BC3D-E6C574F61E50}" type="datetimeFigureOut">
              <a:rPr lang="tr-TR"/>
              <a:pPr>
                <a:defRPr/>
              </a:pPr>
              <a:t>6.01.2022</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81CA9448-E840-45B6-9D24-CAAA101FFFD5}" type="slidenum">
              <a:rPr lang="tr-TR"/>
              <a:pPr>
                <a:defRPr/>
              </a:pPr>
              <a:t>‹#›</a:t>
            </a:fld>
            <a:endParaRPr lang="tr-TR"/>
          </a:p>
        </p:txBody>
      </p:sp>
    </p:spTree>
    <p:extLst>
      <p:ext uri="{BB962C8B-B14F-4D97-AF65-F5344CB8AC3E}">
        <p14:creationId xmlns:p14="http://schemas.microsoft.com/office/powerpoint/2010/main" xmlns="" val="475456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2A366E77-CAE8-4124-B745-C90166D44745}" type="datetimeFigureOut">
              <a:rPr lang="tr-TR"/>
              <a:pPr>
                <a:defRPr/>
              </a:pPr>
              <a:t>6.01.2022</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14F91304-B126-46E2-AA7E-A12DA2A95000}" type="slidenum">
              <a:rPr lang="tr-TR"/>
              <a:pPr>
                <a:defRPr/>
              </a:pPr>
              <a:t>‹#›</a:t>
            </a:fld>
            <a:endParaRPr lang="tr-TR"/>
          </a:p>
        </p:txBody>
      </p:sp>
    </p:spTree>
    <p:extLst>
      <p:ext uri="{BB962C8B-B14F-4D97-AF65-F5344CB8AC3E}">
        <p14:creationId xmlns:p14="http://schemas.microsoft.com/office/powerpoint/2010/main" xmlns="" val="1155301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B1177596-3027-48DC-95E5-F67D0023B9D0}" type="datetimeFigureOut">
              <a:rPr lang="tr-TR"/>
              <a:pPr>
                <a:defRPr/>
              </a:pPr>
              <a:t>6.01.2022</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05D342BD-45FF-487B-A85C-C6493817846B}" type="slidenum">
              <a:rPr lang="tr-TR"/>
              <a:pPr>
                <a:defRPr/>
              </a:pPr>
              <a:t>‹#›</a:t>
            </a:fld>
            <a:endParaRPr lang="tr-TR"/>
          </a:p>
        </p:txBody>
      </p:sp>
    </p:spTree>
    <p:extLst>
      <p:ext uri="{BB962C8B-B14F-4D97-AF65-F5344CB8AC3E}">
        <p14:creationId xmlns:p14="http://schemas.microsoft.com/office/powerpoint/2010/main" xmlns="" val="391310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
İkinci düzey
Üçüncü düzey
Dördüncü düzey
Beşinci düzey</a:t>
            </a:r>
            <a:endParaRPr lang="en-US" dirty="0"/>
          </a:p>
        </p:txBody>
      </p:sp>
      <p:sp>
        <p:nvSpPr>
          <p:cNvPr id="4" name="Date Placeholder 3"/>
          <p:cNvSpPr>
            <a:spLocks noGrp="1"/>
          </p:cNvSpPr>
          <p:nvPr>
            <p:ph type="dt" sz="half" idx="10"/>
          </p:nvPr>
        </p:nvSpPr>
        <p:spPr/>
        <p:txBody>
          <a:bodyPr/>
          <a:lstStyle>
            <a:lvl1pPr>
              <a:defRPr/>
            </a:lvl1pPr>
          </a:lstStyle>
          <a:p>
            <a:pPr>
              <a:defRPr/>
            </a:pPr>
            <a:fld id="{98CE862E-7A95-48BF-B8E3-13299C586C94}" type="datetimeFigureOut">
              <a:rPr lang="tr-TR"/>
              <a:pPr>
                <a:defRPr/>
              </a:pPr>
              <a:t>6.01.2022</a:t>
            </a:fld>
            <a:endParaRPr lang="tr-TR"/>
          </a:p>
        </p:txBody>
      </p:sp>
      <p:sp>
        <p:nvSpPr>
          <p:cNvPr id="5" name="Footer Placeholder 4"/>
          <p:cNvSpPr>
            <a:spLocks noGrp="1"/>
          </p:cNvSpPr>
          <p:nvPr>
            <p:ph type="ftr" sz="quarter" idx="11"/>
          </p:nvPr>
        </p:nvSpPr>
        <p:spPr/>
        <p:txBody>
          <a:bodyPr/>
          <a:lstStyle>
            <a:lvl1pPr>
              <a:defRPr/>
            </a:lvl1pPr>
          </a:lstStyle>
          <a:p>
            <a:pPr>
              <a:defRPr/>
            </a:pPr>
            <a:endParaRPr lang="tr-TR"/>
          </a:p>
        </p:txBody>
      </p:sp>
      <p:sp>
        <p:nvSpPr>
          <p:cNvPr id="6" name="Slide Number Placeholder 5"/>
          <p:cNvSpPr>
            <a:spLocks noGrp="1"/>
          </p:cNvSpPr>
          <p:nvPr>
            <p:ph type="sldNum" sz="quarter" idx="12"/>
          </p:nvPr>
        </p:nvSpPr>
        <p:spPr/>
        <p:txBody>
          <a:bodyPr/>
          <a:lstStyle>
            <a:lvl1pPr>
              <a:defRPr/>
            </a:lvl1pPr>
          </a:lstStyle>
          <a:p>
            <a:pPr>
              <a:defRPr/>
            </a:pPr>
            <a:fld id="{B53AC923-A03D-4F8A-87A8-A08EF375DDE1}" type="slidenum">
              <a:rPr lang="tr-TR"/>
              <a:pPr>
                <a:defRPr/>
              </a:pPr>
              <a:t>‹#›</a:t>
            </a:fld>
            <a:endParaRPr lang="tr-TR"/>
          </a:p>
        </p:txBody>
      </p:sp>
    </p:spTree>
    <p:extLst>
      <p:ext uri="{BB962C8B-B14F-4D97-AF65-F5344CB8AC3E}">
        <p14:creationId xmlns:p14="http://schemas.microsoft.com/office/powerpoint/2010/main" xmlns="" val="3462472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
İkinci düzey
Üçüncü düzey
Dördüncü düzey
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
İkinci düzey
Üçüncü düzey
Dördüncü düzey
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5F72BF12-3A0F-4CD5-8A98-94DDF467A499}" type="datetimeFigureOut">
              <a:rPr lang="tr-TR"/>
              <a:pPr>
                <a:defRPr/>
              </a:pPr>
              <a:t>6.01.2022</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B5666817-02E8-43EE-86C8-12E29DA4B5AF}" type="slidenum">
              <a:rPr lang="tr-TR"/>
              <a:pPr>
                <a:defRPr/>
              </a:pPr>
              <a:t>‹#›</a:t>
            </a:fld>
            <a:endParaRPr lang="tr-TR"/>
          </a:p>
        </p:txBody>
      </p:sp>
    </p:spTree>
    <p:extLst>
      <p:ext uri="{BB962C8B-B14F-4D97-AF65-F5344CB8AC3E}">
        <p14:creationId xmlns:p14="http://schemas.microsoft.com/office/powerpoint/2010/main" xmlns="" val="2677279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
İkinci düzey
Üçüncü düzey
Dördüncü düzey
Beşinci düzey</a:t>
            </a:r>
            <a:endParaRPr lang="en-US" dirty="0"/>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
İkinci düzey
Üçüncü düzey
Dördüncü düzey
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
İkinci düzey
Üçüncü düzey
Dördüncü düzey
Beşinci düzey</a:t>
            </a:r>
            <a:endParaRPr lang="en-US" dirty="0"/>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
İkinci düzey
Üçüncü düzey
Dördüncü düzey
Beşinci düzey</a:t>
            </a:r>
            <a:endParaRPr lang="en-US" dirty="0"/>
          </a:p>
        </p:txBody>
      </p:sp>
      <p:sp>
        <p:nvSpPr>
          <p:cNvPr id="7" name="Date Placeholder 3"/>
          <p:cNvSpPr>
            <a:spLocks noGrp="1"/>
          </p:cNvSpPr>
          <p:nvPr>
            <p:ph type="dt" sz="half" idx="10"/>
          </p:nvPr>
        </p:nvSpPr>
        <p:spPr/>
        <p:txBody>
          <a:bodyPr/>
          <a:lstStyle>
            <a:lvl1pPr>
              <a:defRPr/>
            </a:lvl1pPr>
          </a:lstStyle>
          <a:p>
            <a:pPr>
              <a:defRPr/>
            </a:pPr>
            <a:fld id="{DFEA4890-AA97-49A1-A3B0-8113216CCB59}" type="datetimeFigureOut">
              <a:rPr lang="tr-TR"/>
              <a:pPr>
                <a:defRPr/>
              </a:pPr>
              <a:t>6.01.2022</a:t>
            </a:fld>
            <a:endParaRPr lang="tr-TR"/>
          </a:p>
        </p:txBody>
      </p:sp>
      <p:sp>
        <p:nvSpPr>
          <p:cNvPr id="8" name="Footer Placeholder 4"/>
          <p:cNvSpPr>
            <a:spLocks noGrp="1"/>
          </p:cNvSpPr>
          <p:nvPr>
            <p:ph type="ftr" sz="quarter" idx="11"/>
          </p:nvPr>
        </p:nvSpPr>
        <p:spPr/>
        <p:txBody>
          <a:bodyPr/>
          <a:lstStyle>
            <a:lvl1pPr>
              <a:defRPr/>
            </a:lvl1pPr>
          </a:lstStyle>
          <a:p>
            <a:pPr>
              <a:defRPr/>
            </a:pPr>
            <a:endParaRPr lang="tr-TR"/>
          </a:p>
        </p:txBody>
      </p:sp>
      <p:sp>
        <p:nvSpPr>
          <p:cNvPr id="9" name="Slide Number Placeholder 5"/>
          <p:cNvSpPr>
            <a:spLocks noGrp="1"/>
          </p:cNvSpPr>
          <p:nvPr>
            <p:ph type="sldNum" sz="quarter" idx="12"/>
          </p:nvPr>
        </p:nvSpPr>
        <p:spPr/>
        <p:txBody>
          <a:bodyPr/>
          <a:lstStyle>
            <a:lvl1pPr>
              <a:defRPr/>
            </a:lvl1pPr>
          </a:lstStyle>
          <a:p>
            <a:pPr>
              <a:defRPr/>
            </a:pPr>
            <a:fld id="{16C344B6-41A3-47ED-86FF-E373CE76F257}" type="slidenum">
              <a:rPr lang="tr-TR"/>
              <a:pPr>
                <a:defRPr/>
              </a:pPr>
              <a:t>‹#›</a:t>
            </a:fld>
            <a:endParaRPr lang="tr-TR"/>
          </a:p>
        </p:txBody>
      </p:sp>
    </p:spTree>
    <p:extLst>
      <p:ext uri="{BB962C8B-B14F-4D97-AF65-F5344CB8AC3E}">
        <p14:creationId xmlns:p14="http://schemas.microsoft.com/office/powerpoint/2010/main" xmlns="" val="3942068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3"/>
          <p:cNvSpPr>
            <a:spLocks noGrp="1"/>
          </p:cNvSpPr>
          <p:nvPr>
            <p:ph type="dt" sz="half" idx="10"/>
          </p:nvPr>
        </p:nvSpPr>
        <p:spPr/>
        <p:txBody>
          <a:bodyPr/>
          <a:lstStyle>
            <a:lvl1pPr>
              <a:defRPr/>
            </a:lvl1pPr>
          </a:lstStyle>
          <a:p>
            <a:pPr>
              <a:defRPr/>
            </a:pPr>
            <a:fld id="{41DF5F6B-9225-46FB-879D-9DB57A277731}" type="datetimeFigureOut">
              <a:rPr lang="tr-TR"/>
              <a:pPr>
                <a:defRPr/>
              </a:pPr>
              <a:t>6.01.2022</a:t>
            </a:fld>
            <a:endParaRPr lang="tr-TR"/>
          </a:p>
        </p:txBody>
      </p:sp>
      <p:sp>
        <p:nvSpPr>
          <p:cNvPr id="4" name="Footer Placeholder 4"/>
          <p:cNvSpPr>
            <a:spLocks noGrp="1"/>
          </p:cNvSpPr>
          <p:nvPr>
            <p:ph type="ftr" sz="quarter" idx="11"/>
          </p:nvPr>
        </p:nvSpPr>
        <p:spPr/>
        <p:txBody>
          <a:bodyPr/>
          <a:lstStyle>
            <a:lvl1pPr>
              <a:defRPr/>
            </a:lvl1pPr>
          </a:lstStyle>
          <a:p>
            <a:pPr>
              <a:defRPr/>
            </a:pPr>
            <a:endParaRPr lang="tr-TR"/>
          </a:p>
        </p:txBody>
      </p:sp>
      <p:sp>
        <p:nvSpPr>
          <p:cNvPr id="5" name="Slide Number Placeholder 5"/>
          <p:cNvSpPr>
            <a:spLocks noGrp="1"/>
          </p:cNvSpPr>
          <p:nvPr>
            <p:ph type="sldNum" sz="quarter" idx="12"/>
          </p:nvPr>
        </p:nvSpPr>
        <p:spPr/>
        <p:txBody>
          <a:bodyPr/>
          <a:lstStyle>
            <a:lvl1pPr>
              <a:defRPr/>
            </a:lvl1pPr>
          </a:lstStyle>
          <a:p>
            <a:pPr>
              <a:defRPr/>
            </a:pPr>
            <a:fld id="{DEF472D8-6F3A-4C4C-806C-16721E67BAB8}" type="slidenum">
              <a:rPr lang="tr-TR"/>
              <a:pPr>
                <a:defRPr/>
              </a:pPr>
              <a:t>‹#›</a:t>
            </a:fld>
            <a:endParaRPr lang="tr-TR"/>
          </a:p>
        </p:txBody>
      </p:sp>
    </p:spTree>
    <p:extLst>
      <p:ext uri="{BB962C8B-B14F-4D97-AF65-F5344CB8AC3E}">
        <p14:creationId xmlns:p14="http://schemas.microsoft.com/office/powerpoint/2010/main" xmlns="" val="1779798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CD9C6DF-F0DE-49A6-87E5-E71B6C291A6D}" type="datetimeFigureOut">
              <a:rPr lang="tr-TR"/>
              <a:pPr>
                <a:defRPr/>
              </a:pPr>
              <a:t>6.01.2022</a:t>
            </a:fld>
            <a:endParaRPr lang="tr-TR"/>
          </a:p>
        </p:txBody>
      </p:sp>
      <p:sp>
        <p:nvSpPr>
          <p:cNvPr id="3" name="Footer Placeholder 4"/>
          <p:cNvSpPr>
            <a:spLocks noGrp="1"/>
          </p:cNvSpPr>
          <p:nvPr>
            <p:ph type="ftr" sz="quarter" idx="11"/>
          </p:nvPr>
        </p:nvSpPr>
        <p:spPr/>
        <p:txBody>
          <a:bodyPr/>
          <a:lstStyle>
            <a:lvl1pPr>
              <a:defRPr/>
            </a:lvl1pPr>
          </a:lstStyle>
          <a:p>
            <a:pPr>
              <a:defRPr/>
            </a:pPr>
            <a:endParaRPr lang="tr-TR"/>
          </a:p>
        </p:txBody>
      </p:sp>
      <p:sp>
        <p:nvSpPr>
          <p:cNvPr id="4" name="Slide Number Placeholder 5"/>
          <p:cNvSpPr>
            <a:spLocks noGrp="1"/>
          </p:cNvSpPr>
          <p:nvPr>
            <p:ph type="sldNum" sz="quarter" idx="12"/>
          </p:nvPr>
        </p:nvSpPr>
        <p:spPr/>
        <p:txBody>
          <a:bodyPr/>
          <a:lstStyle>
            <a:lvl1pPr>
              <a:defRPr/>
            </a:lvl1pPr>
          </a:lstStyle>
          <a:p>
            <a:pPr>
              <a:defRPr/>
            </a:pPr>
            <a:fld id="{2878C34D-F17A-4DCA-AD49-5EA76575A624}" type="slidenum">
              <a:rPr lang="tr-TR"/>
              <a:pPr>
                <a:defRPr/>
              </a:pPr>
              <a:t>‹#›</a:t>
            </a:fld>
            <a:endParaRPr lang="tr-TR"/>
          </a:p>
        </p:txBody>
      </p:sp>
    </p:spTree>
    <p:extLst>
      <p:ext uri="{BB962C8B-B14F-4D97-AF65-F5344CB8AC3E}">
        <p14:creationId xmlns:p14="http://schemas.microsoft.com/office/powerpoint/2010/main" xmlns="" val="1516382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
İkinci düzey
Üçüncü düzey
Dördüncü düzey
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
İkinci düzey
Üçüncü düzey
Dördüncü düzey
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2FBB47EF-AB44-4181-838F-182545836835}" type="datetimeFigureOut">
              <a:rPr lang="tr-TR"/>
              <a:pPr>
                <a:defRPr/>
              </a:pPr>
              <a:t>6.01.2022</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72E888D5-5D9F-4B57-B3F8-80D6D2B30392}" type="slidenum">
              <a:rPr lang="tr-TR"/>
              <a:pPr>
                <a:defRPr/>
              </a:pPr>
              <a:t>‹#›</a:t>
            </a:fld>
            <a:endParaRPr lang="tr-TR"/>
          </a:p>
        </p:txBody>
      </p:sp>
    </p:spTree>
    <p:extLst>
      <p:ext uri="{BB962C8B-B14F-4D97-AF65-F5344CB8AC3E}">
        <p14:creationId xmlns:p14="http://schemas.microsoft.com/office/powerpoint/2010/main" xmlns="" val="476939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a:t>Resim eklemek için simgeye tıklayın</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
İkinci düzey
Üçüncü düzey
Dördüncü düzey
Beşinci düzey</a:t>
            </a:r>
            <a:endParaRPr lang="en-US" dirty="0"/>
          </a:p>
        </p:txBody>
      </p:sp>
      <p:sp>
        <p:nvSpPr>
          <p:cNvPr id="5" name="Date Placeholder 3"/>
          <p:cNvSpPr>
            <a:spLocks noGrp="1"/>
          </p:cNvSpPr>
          <p:nvPr>
            <p:ph type="dt" sz="half" idx="10"/>
          </p:nvPr>
        </p:nvSpPr>
        <p:spPr/>
        <p:txBody>
          <a:bodyPr/>
          <a:lstStyle>
            <a:lvl1pPr>
              <a:defRPr/>
            </a:lvl1pPr>
          </a:lstStyle>
          <a:p>
            <a:pPr>
              <a:defRPr/>
            </a:pPr>
            <a:fld id="{716BB429-8218-4A98-8A11-F937A58099C4}" type="datetimeFigureOut">
              <a:rPr lang="tr-TR"/>
              <a:pPr>
                <a:defRPr/>
              </a:pPr>
              <a:t>6.01.2022</a:t>
            </a:fld>
            <a:endParaRPr lang="tr-TR"/>
          </a:p>
        </p:txBody>
      </p:sp>
      <p:sp>
        <p:nvSpPr>
          <p:cNvPr id="6" name="Footer Placeholder 4"/>
          <p:cNvSpPr>
            <a:spLocks noGrp="1"/>
          </p:cNvSpPr>
          <p:nvPr>
            <p:ph type="ftr" sz="quarter" idx="11"/>
          </p:nvPr>
        </p:nvSpPr>
        <p:spPr/>
        <p:txBody>
          <a:bodyPr/>
          <a:lstStyle>
            <a:lvl1pPr>
              <a:defRPr/>
            </a:lvl1pPr>
          </a:lstStyle>
          <a:p>
            <a:pPr>
              <a:defRPr/>
            </a:pPr>
            <a:endParaRPr lang="tr-TR"/>
          </a:p>
        </p:txBody>
      </p:sp>
      <p:sp>
        <p:nvSpPr>
          <p:cNvPr id="7" name="Slide Number Placeholder 5"/>
          <p:cNvSpPr>
            <a:spLocks noGrp="1"/>
          </p:cNvSpPr>
          <p:nvPr>
            <p:ph type="sldNum" sz="quarter" idx="12"/>
          </p:nvPr>
        </p:nvSpPr>
        <p:spPr/>
        <p:txBody>
          <a:bodyPr/>
          <a:lstStyle>
            <a:lvl1pPr>
              <a:defRPr/>
            </a:lvl1pPr>
          </a:lstStyle>
          <a:p>
            <a:pPr>
              <a:defRPr/>
            </a:pPr>
            <a:fld id="{A4967206-AC57-40A7-9101-9B8EDA91FA35}" type="slidenum">
              <a:rPr lang="tr-TR"/>
              <a:pPr>
                <a:defRPr/>
              </a:pPr>
              <a:t>‹#›</a:t>
            </a:fld>
            <a:endParaRPr lang="tr-TR"/>
          </a:p>
        </p:txBody>
      </p:sp>
    </p:spTree>
    <p:extLst>
      <p:ext uri="{BB962C8B-B14F-4D97-AF65-F5344CB8AC3E}">
        <p14:creationId xmlns:p14="http://schemas.microsoft.com/office/powerpoint/2010/main" xmlns="" val="2535520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tr-TR" altLang="tr-TR"/>
              <a:t>Asıl başlık stilini düzenlemek için tıklayın</a:t>
            </a:r>
            <a:endParaRPr lang="en-US" altLang="tr-T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a:t>Asıl metin stillerini düzenle
İkinci düzey
Üçüncü düzey
Dördüncü düzey
Beşinci düzey</a:t>
            </a:r>
            <a:endParaRPr lang="en-US" altLang="tr-T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76A5C39-90E7-48D8-99DD-5B0F3660C1C8}" type="datetimeFigureOut">
              <a:rPr lang="tr-TR"/>
              <a:pPr>
                <a:defRPr/>
              </a:pPr>
              <a:t>6.01.2022</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565F6A0C-69FA-4FBC-827F-E6E57C6411C6}" type="slidenum">
              <a:rPr lang="tr-TR"/>
              <a:pPr>
                <a:defRPr/>
              </a:pPr>
              <a:t>‹#›</a:t>
            </a:fld>
            <a:endParaRPr lang="tr-TR"/>
          </a:p>
        </p:txBody>
      </p:sp>
      <p:pic>
        <p:nvPicPr>
          <p:cNvPr id="1031" name="Resim 6"/>
          <p:cNvPicPr>
            <a:picLocks noChangeAspect="1"/>
          </p:cNvPicPr>
          <p:nvPr userDrawn="1"/>
        </p:nvPicPr>
        <p:blipFill>
          <a:blip r:embed="rId13">
            <a:extLst>
              <a:ext uri="{28A0092B-C50C-407E-A947-70E740481C1C}">
                <a14:useLocalDpi xmlns:a14="http://schemas.microsoft.com/office/drawing/2010/main" xmlns="" val="0"/>
              </a:ext>
            </a:extLst>
          </a:blip>
          <a:srcRect t="9019" b="10962"/>
          <a:stretch>
            <a:fillRect/>
          </a:stretch>
        </p:blipFill>
        <p:spPr bwMode="auto">
          <a:xfrm>
            <a:off x="0" y="0"/>
            <a:ext cx="12192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Paralelkenar 7">
            <a:extLst>
              <a:ext uri="{FF2B5EF4-FFF2-40B4-BE49-F238E27FC236}">
                <a16:creationId xmlns:a16="http://schemas.microsoft.com/office/drawing/2014/main" xmlns="" id="{CD41A13E-236C-7648-9F12-DBE6E4759C86}"/>
              </a:ext>
            </a:extLst>
          </p:cNvPr>
          <p:cNvSpPr/>
          <p:nvPr userDrawn="1"/>
        </p:nvSpPr>
        <p:spPr>
          <a:xfrm>
            <a:off x="-809625" y="0"/>
            <a:ext cx="5840413" cy="6881813"/>
          </a:xfrm>
          <a:prstGeom prst="parallelogram">
            <a:avLst>
              <a:gd name="adj" fmla="val 27136"/>
            </a:avLst>
          </a:prstGeom>
          <a:solidFill>
            <a:srgbClr val="2A4C7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tr-TR"/>
          </a:p>
        </p:txBody>
      </p:sp>
      <p:sp>
        <p:nvSpPr>
          <p:cNvPr id="9" name="Paralelkenar 8">
            <a:extLst>
              <a:ext uri="{FF2B5EF4-FFF2-40B4-BE49-F238E27FC236}">
                <a16:creationId xmlns:a16="http://schemas.microsoft.com/office/drawing/2014/main" xmlns="" id="{AC25D81F-D5C6-1145-80ED-B61A55B9B747}"/>
              </a:ext>
            </a:extLst>
          </p:cNvPr>
          <p:cNvSpPr/>
          <p:nvPr userDrawn="1"/>
        </p:nvSpPr>
        <p:spPr>
          <a:xfrm>
            <a:off x="-1617663" y="0"/>
            <a:ext cx="6518276" cy="6881813"/>
          </a:xfrm>
          <a:prstGeom prst="parallelogram">
            <a:avLst/>
          </a:prstGeom>
          <a:solidFill>
            <a:schemeClr val="accent1"/>
          </a:solidFill>
          <a:effectLst/>
        </p:spPr>
        <p:txBody>
          <a:bodyPr lIns="0" tIns="0" rIns="0" bIns="0" anchor="ctr"/>
          <a:lstStyle/>
          <a:p>
            <a:pPr algn="ctr" eaLnBrk="1" fontAlgn="auto" hangingPunct="1">
              <a:spcBef>
                <a:spcPts val="0"/>
              </a:spcBef>
              <a:spcAft>
                <a:spcPts val="0"/>
              </a:spcAft>
              <a:defRPr/>
            </a:pPr>
            <a:endParaRPr lang="tr-TR" sz="2215" dirty="0">
              <a:solidFill>
                <a:schemeClr val="accent1">
                  <a:lumMod val="75000"/>
                </a:schemeClr>
              </a:solidFill>
              <a:latin typeface="+mn-lt"/>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8.xml"/><Relationship Id="rId1" Type="http://schemas.openxmlformats.org/officeDocument/2006/relationships/video" Target="file:///C:\Users\Acer\Desktop\GSB%20LOGOLAR\gen&#231;lik%20proje%20&#246;&#287;renci%20&#231;al&#305;&#351;ma%20resimleri\VIDEO-2020-02-21-09-33-54.mp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video" Target="file:///C:\Users\Acer\Desktop\GSB%20LOGOLAR\gen&#231;lik%20proje%20&#246;&#287;renci%20&#231;al&#305;&#351;ma%20resimleri\bez%20torba%20video\YouCut_20200309_132853774.mp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8.xml"/><Relationship Id="rId1" Type="http://schemas.openxmlformats.org/officeDocument/2006/relationships/video" Target="file:///C:\Users\Acer\Desktop\GSB%20LOGOLAR\gen&#231;lik%20proje%20&#246;&#287;renci%20&#231;al&#305;&#351;ma%20resimleri\bez%20torba%20video\YouCut_20200309_133922718.mp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hyperlink" Target="gu&#776;venli%20internet%20ve%20sosyal%20medya%20protokolu&#776;%2025032019%20(2)%20(1).docx"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Fark&#305;nday&#305;z3%20istt2903.xlsx" TargetMode="External"/><Relationship Id="rId5" Type="http://schemas.openxmlformats.org/officeDocument/2006/relationships/hyperlink" Target="http://www.farkindayiz.gov.tr/" TargetMode="External"/><Relationship Id="rId4" Type="http://schemas.openxmlformats.org/officeDocument/2006/relationships/image" Target="../media/image3.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5" Type="http://schemas.openxmlformats.org/officeDocument/2006/relationships/image" Target="../media/image42.jpeg"/><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8.xml"/><Relationship Id="rId5" Type="http://schemas.openxmlformats.org/officeDocument/2006/relationships/image" Target="../media/image56.jpeg"/><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 Id="rId5" Type="http://schemas.openxmlformats.org/officeDocument/2006/relationships/image" Target="../media/image60.jpeg"/><Relationship Id="rId4" Type="http://schemas.openxmlformats.org/officeDocument/2006/relationships/image" Target="../media/image59.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jpeg"/><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png"/><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jpeg"/><Relationship Id="rId7" Type="http://schemas.openxmlformats.org/officeDocument/2006/relationships/diagramQuickStyle" Target="../diagrams/quickStyle4.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3.png"/><Relationship Id="rId9" Type="http://schemas.microsoft.com/office/2007/relationships/diagramDrawing" Target="../diagrams/drawing4.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jpeg"/><Relationship Id="rId7" Type="http://schemas.openxmlformats.org/officeDocument/2006/relationships/diagramQuickStyle" Target="../diagrams/quickStyle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png"/><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8.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Resim 3"/>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239625"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76533" y="764087"/>
            <a:ext cx="3932237" cy="1600200"/>
          </a:xfrm>
        </p:spPr>
        <p:txBody>
          <a:bodyPr/>
          <a:lstStyle/>
          <a:p>
            <a:pPr algn="ctr">
              <a:lnSpc>
                <a:spcPct val="150000"/>
              </a:lnSpc>
              <a:spcAft>
                <a:spcPts val="600"/>
              </a:spcAft>
            </a:pPr>
            <a:r>
              <a:rPr lang="tr-TR" sz="2000" b="1" dirty="0" smtClean="0"/>
              <a:t>ÇEVRE SLOGAN YARIŞMASINA </a:t>
            </a:r>
            <a:r>
              <a:rPr lang="tr-TR" sz="2000" b="1" dirty="0" smtClean="0"/>
              <a:t/>
            </a:r>
            <a:br>
              <a:rPr lang="tr-TR" sz="2000" b="1" dirty="0" smtClean="0"/>
            </a:br>
            <a:r>
              <a:rPr lang="tr-TR" sz="2000" b="1" dirty="0" smtClean="0"/>
              <a:t>KATILAN </a:t>
            </a:r>
            <a:r>
              <a:rPr lang="tr-TR" sz="2000" b="1" dirty="0" smtClean="0"/>
              <a:t>ÖĞRENCİLERİN ÖDÜLLENDİRİLMESİ</a:t>
            </a:r>
            <a:endParaRPr lang="tr-TR" sz="2000" b="1" dirty="0"/>
          </a:p>
        </p:txBody>
      </p:sp>
      <p:sp>
        <p:nvSpPr>
          <p:cNvPr id="4" name="3 Metin Yer Tutucusu"/>
          <p:cNvSpPr>
            <a:spLocks noGrp="1"/>
          </p:cNvSpPr>
          <p:nvPr>
            <p:ph type="body" sz="half" idx="2"/>
          </p:nvPr>
        </p:nvSpPr>
        <p:spPr>
          <a:xfrm>
            <a:off x="388851" y="1431100"/>
            <a:ext cx="3932237" cy="3811588"/>
          </a:xfrm>
        </p:spPr>
        <p:txBody>
          <a:bodyPr/>
          <a:lstStyle/>
          <a:p>
            <a:endParaRPr lang="tr-TR" sz="2000" dirty="0" smtClean="0"/>
          </a:p>
          <a:p>
            <a:endParaRPr lang="tr-TR" sz="2000" dirty="0" smtClean="0"/>
          </a:p>
          <a:p>
            <a:endParaRPr lang="tr-TR" sz="2000" dirty="0" smtClean="0"/>
          </a:p>
          <a:p>
            <a:pPr algn="ctr"/>
            <a:r>
              <a:rPr lang="tr-TR" sz="2000" b="1" dirty="0" smtClean="0"/>
              <a:t>4. </a:t>
            </a:r>
            <a:r>
              <a:rPr lang="tr-TR" sz="2000" dirty="0" smtClean="0"/>
              <a:t>“Sloganlarımız </a:t>
            </a:r>
          </a:p>
          <a:p>
            <a:pPr algn="ctr"/>
            <a:r>
              <a:rPr lang="tr-TR" sz="2000" dirty="0" smtClean="0"/>
              <a:t>Video Yolu </a:t>
            </a:r>
          </a:p>
          <a:p>
            <a:pPr algn="ctr"/>
            <a:r>
              <a:rPr lang="tr-TR" sz="2000" dirty="0" smtClean="0"/>
              <a:t>İle </a:t>
            </a:r>
          </a:p>
          <a:p>
            <a:pPr algn="ctr"/>
            <a:r>
              <a:rPr lang="tr-TR" sz="2000" dirty="0" smtClean="0"/>
              <a:t>Okulda Tüm Sınıflarda”</a:t>
            </a:r>
            <a:endParaRPr lang="tr-TR" sz="2000" dirty="0"/>
          </a:p>
        </p:txBody>
      </p:sp>
      <p:pic>
        <p:nvPicPr>
          <p:cNvPr id="5" name="VIDEO-2020-02-21-09-33-54.mp4">
            <a:hlinkClick r:id="" action="ppaction://media"/>
          </p:cNvPr>
          <p:cNvPicPr>
            <a:picLocks noGrp="1" noRot="1" noChangeAspect="1"/>
          </p:cNvPicPr>
          <p:nvPr>
            <p:ph idx="1"/>
            <a:videoFile r:link="rId1"/>
          </p:nvPr>
        </p:nvPicPr>
        <p:blipFill>
          <a:blip r:embed="rId3"/>
          <a:stretch>
            <a:fillRect/>
          </a:stretch>
        </p:blipFill>
        <p:spPr>
          <a:xfrm>
            <a:off x="5221288" y="1747838"/>
            <a:ext cx="6096000" cy="335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51144" y="43842"/>
            <a:ext cx="5323170" cy="1600200"/>
          </a:xfrm>
        </p:spPr>
        <p:txBody>
          <a:bodyPr/>
          <a:lstStyle/>
          <a:p>
            <a:pPr algn="ctr"/>
            <a:r>
              <a:rPr lang="tr-TR" sz="2000" b="1" dirty="0" smtClean="0"/>
              <a:t>FARKINDALIK KONULU </a:t>
            </a:r>
            <a:r>
              <a:rPr lang="tr-TR" sz="2000" b="1" dirty="0" smtClean="0"/>
              <a:t>SÖYLEŞİ</a:t>
            </a:r>
            <a:endParaRPr lang="tr-TR" sz="2000" b="1" dirty="0"/>
          </a:p>
        </p:txBody>
      </p:sp>
      <p:sp>
        <p:nvSpPr>
          <p:cNvPr id="4" name="3 Metin Yer Tutucusu"/>
          <p:cNvSpPr>
            <a:spLocks noGrp="1"/>
          </p:cNvSpPr>
          <p:nvPr>
            <p:ph type="body" sz="half" idx="2"/>
          </p:nvPr>
        </p:nvSpPr>
        <p:spPr>
          <a:xfrm>
            <a:off x="-175364" y="2057400"/>
            <a:ext cx="3995801" cy="4431081"/>
          </a:xfrm>
        </p:spPr>
        <p:txBody>
          <a:bodyPr/>
          <a:lstStyle/>
          <a:p>
            <a:endParaRPr lang="tr-TR" dirty="0" smtClean="0"/>
          </a:p>
          <a:p>
            <a:endParaRPr lang="tr-TR" dirty="0" smtClean="0"/>
          </a:p>
          <a:p>
            <a:r>
              <a:rPr lang="tr-TR" b="1" dirty="0" smtClean="0"/>
              <a:t>5. </a:t>
            </a:r>
            <a:r>
              <a:rPr lang="tr-TR" dirty="0" smtClean="0"/>
              <a:t>“Çevre, Çevre Kirliliği, Atık, Geri dönüşüm konulu çevre mühendisi tarafından ITC INVEST TRADING </a:t>
            </a:r>
            <a:r>
              <a:rPr lang="tr-TR" dirty="0" err="1" smtClean="0"/>
              <a:t>and</a:t>
            </a:r>
            <a:r>
              <a:rPr lang="tr-TR" dirty="0" smtClean="0"/>
              <a:t> CONSULTING AG destekli çevre konulu eğitim ve söyleşi yapılmıştır. Atık pil kutuları öğrenciye dağıtılmıştır. Sadece proje öğrencileri değil 5. Sınıfların tümü projede bilgilendirme </a:t>
            </a:r>
            <a:r>
              <a:rPr lang="tr-TR" dirty="0" smtClean="0"/>
              <a:t>etkinliğine </a:t>
            </a:r>
            <a:r>
              <a:rPr lang="tr-TR" dirty="0" smtClean="0"/>
              <a:t>dahil edilmiştir.”</a:t>
            </a:r>
            <a:endParaRPr lang="tr-TR" dirty="0"/>
          </a:p>
        </p:txBody>
      </p:sp>
      <p:pic>
        <p:nvPicPr>
          <p:cNvPr id="5" name="4 İçerik Yer Tutucusu" descr="IMG-4666 (1)"/>
          <p:cNvPicPr>
            <a:picLocks noGrp="1"/>
          </p:cNvPicPr>
          <p:nvPr>
            <p:ph idx="1"/>
          </p:nvPr>
        </p:nvPicPr>
        <p:blipFill>
          <a:blip r:embed="rId2"/>
          <a:srcRect/>
          <a:stretch>
            <a:fillRect/>
          </a:stretch>
        </p:blipFill>
        <p:spPr bwMode="auto">
          <a:xfrm>
            <a:off x="5398717" y="839244"/>
            <a:ext cx="3056352" cy="255530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Resim" descr="IMG-4667"/>
          <p:cNvPicPr/>
          <p:nvPr/>
        </p:nvPicPr>
        <p:blipFill>
          <a:blip r:embed="rId3"/>
          <a:srcRect/>
          <a:stretch>
            <a:fillRect/>
          </a:stretch>
        </p:blipFill>
        <p:spPr bwMode="auto">
          <a:xfrm>
            <a:off x="8304756" y="3784165"/>
            <a:ext cx="3077488" cy="24162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38955" y="194154"/>
            <a:ext cx="3932237" cy="1600200"/>
          </a:xfrm>
        </p:spPr>
        <p:txBody>
          <a:bodyPr/>
          <a:lstStyle/>
          <a:p>
            <a:pPr algn="ctr"/>
            <a:r>
              <a:rPr lang="tr-TR" b="1" dirty="0" smtClean="0"/>
              <a:t>VELİ BİLGİLENDİRME YAZISI </a:t>
            </a:r>
            <a:endParaRPr lang="tr-TR" b="1" dirty="0"/>
          </a:p>
        </p:txBody>
      </p:sp>
      <p:sp>
        <p:nvSpPr>
          <p:cNvPr id="3" name="2 İçerik Yer Tutucusu"/>
          <p:cNvSpPr>
            <a:spLocks noGrp="1"/>
          </p:cNvSpPr>
          <p:nvPr>
            <p:ph idx="1"/>
          </p:nvPr>
        </p:nvSpPr>
        <p:spPr/>
        <p:txBody>
          <a:bodyPr/>
          <a:lstStyle/>
          <a:p>
            <a:pPr>
              <a:buNone/>
            </a:pPr>
            <a:r>
              <a:rPr lang="tr-TR" sz="1800" b="1" dirty="0" smtClean="0">
                <a:solidFill>
                  <a:schemeClr val="bg1"/>
                </a:solidFill>
              </a:rPr>
              <a:t>  6.  Atık Elektrik ve Elektronik Eşya (AEEE) Kampanyası Davet </a:t>
            </a:r>
          </a:p>
          <a:p>
            <a:pPr>
              <a:buNone/>
            </a:pPr>
            <a:r>
              <a:rPr lang="tr-TR" sz="1800" b="1" dirty="0" smtClean="0">
                <a:solidFill>
                  <a:schemeClr val="bg1"/>
                </a:solidFill>
              </a:rPr>
              <a:t>    </a:t>
            </a:r>
          </a:p>
          <a:p>
            <a:pPr>
              <a:buNone/>
            </a:pPr>
            <a:r>
              <a:rPr lang="tr-TR" sz="1800" b="1" dirty="0" smtClean="0">
                <a:solidFill>
                  <a:schemeClr val="bg1"/>
                </a:solidFill>
              </a:rPr>
              <a:t>	Yararlı ömrünü tamamlamış veya arıza nedeniyle kullanılamaz hale gelen elektrikli ve elektronik eşyalar, Atık Elektrikli ve Elektronik Eşya (AEEE) olarak adlandırılır.</a:t>
            </a:r>
            <a:endParaRPr lang="tr-TR" sz="1800" dirty="0" smtClean="0">
              <a:solidFill>
                <a:schemeClr val="bg1"/>
              </a:solidFill>
            </a:endParaRPr>
          </a:p>
          <a:p>
            <a:pPr>
              <a:buNone/>
            </a:pPr>
            <a:r>
              <a:rPr lang="tr-TR" sz="1800" b="1" dirty="0" smtClean="0">
                <a:solidFill>
                  <a:schemeClr val="bg1"/>
                </a:solidFill>
              </a:rPr>
              <a:t>    Bu tanım; buzdolapları, klimalar, cep telefonları, bilgisayar ve bilişim araç gereçleri, aydınlatma gereçleri, matkap, tartı, saç kurutucular, süpürge, mutfa</a:t>
            </a:r>
            <a:r>
              <a:rPr lang="tr-TR" sz="2400" b="1" dirty="0" smtClean="0">
                <a:solidFill>
                  <a:schemeClr val="bg1"/>
                </a:solidFill>
              </a:rPr>
              <a:t>k </a:t>
            </a:r>
            <a:r>
              <a:rPr lang="tr-TR" sz="1800" b="1" dirty="0" smtClean="0">
                <a:solidFill>
                  <a:schemeClr val="bg1"/>
                </a:solidFill>
              </a:rPr>
              <a:t>robotları, oyuncaklar küçük ev eşyaları gibi çok çeşitli ve geniş bir eşya grubunu kapsamaktadır. Artık kullanılması mümkün olmayan bu atıkların okulumuzda toplayarak geri dönüşüme kazandırmak amacıyla Atık Elektrik ve Elektronik Eşya (AEEE) Toplama kampanyamız başlamıştır. Taşınabilir olanları öğrencilerimiz veya velilerimiz aracılığı ile  okula bekliyoruz.  Taşınamayan olanlar  evlerinizden alınabilecektir. </a:t>
            </a:r>
            <a:endParaRPr lang="tr-TR" sz="1400" dirty="0" smtClean="0">
              <a:solidFill>
                <a:schemeClr val="bg1"/>
              </a:solidFill>
            </a:endParaRPr>
          </a:p>
          <a:p>
            <a:endParaRPr lang="tr-TR" sz="1400" dirty="0">
              <a:solidFill>
                <a:schemeClr val="bg1"/>
              </a:solidFill>
            </a:endParaRPr>
          </a:p>
        </p:txBody>
      </p:sp>
      <p:sp>
        <p:nvSpPr>
          <p:cNvPr id="4" name="3 Metin Yer Tutucusu"/>
          <p:cNvSpPr>
            <a:spLocks noGrp="1"/>
          </p:cNvSpPr>
          <p:nvPr>
            <p:ph type="body" sz="half" idx="2"/>
          </p:nvPr>
        </p:nvSpPr>
        <p:spPr/>
        <p:txBody>
          <a:bodyPr/>
          <a:lstStyle/>
          <a:p>
            <a:endParaRPr lang="tr-TR" dirty="0"/>
          </a:p>
        </p:txBody>
      </p:sp>
      <p:pic>
        <p:nvPicPr>
          <p:cNvPr id="5" name="4 Resim" descr="C:\Users\Acer\Desktop\GSB LOGOLAR\ÇEVRE BAKANLIĞI PROJE\temiz sınıf görsel\indir (4).jpg"/>
          <p:cNvPicPr/>
          <p:nvPr/>
        </p:nvPicPr>
        <p:blipFill>
          <a:blip r:embed="rId2"/>
          <a:srcRect/>
          <a:stretch>
            <a:fillRect/>
          </a:stretch>
        </p:blipFill>
        <p:spPr bwMode="auto">
          <a:xfrm>
            <a:off x="839788" y="2057400"/>
            <a:ext cx="3932237" cy="38115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000" dirty="0" smtClean="0"/>
              <a:t>ÇEVRE SLOGAN YARIŞMASINA KATILAN ÖĞRENCİLERİN ÖDÜLLENDİRİLMESİ</a:t>
            </a:r>
            <a:endParaRPr lang="tr-TR" sz="2000" dirty="0"/>
          </a:p>
        </p:txBody>
      </p:sp>
      <p:sp>
        <p:nvSpPr>
          <p:cNvPr id="3" name="İçerik Yer Tutucusu 2"/>
          <p:cNvSpPr>
            <a:spLocks noGrp="1"/>
          </p:cNvSpPr>
          <p:nvPr>
            <p:ph idx="1"/>
          </p:nvPr>
        </p:nvSpPr>
        <p:spPr/>
        <p:txBody>
          <a:bodyPr/>
          <a:lstStyle/>
          <a:p>
            <a:r>
              <a:rPr lang="tr-TR" dirty="0" smtClean="0"/>
              <a:t>GÖRSELLER</a:t>
            </a:r>
            <a:endParaRPr lang="tr-TR" dirty="0"/>
          </a:p>
        </p:txBody>
      </p:sp>
      <p:sp>
        <p:nvSpPr>
          <p:cNvPr id="4" name="Metin Yer Tutucusu 3"/>
          <p:cNvSpPr>
            <a:spLocks noGrp="1"/>
          </p:cNvSpPr>
          <p:nvPr>
            <p:ph type="body" sz="half" idx="2"/>
          </p:nvPr>
        </p:nvSpPr>
        <p:spPr>
          <a:xfrm>
            <a:off x="162838" y="2057400"/>
            <a:ext cx="4108537" cy="3811588"/>
          </a:xfrm>
        </p:spPr>
        <p:txBody>
          <a:bodyPr/>
          <a:lstStyle/>
          <a:p>
            <a:endParaRPr lang="tr-TR" dirty="0" smtClean="0"/>
          </a:p>
          <a:p>
            <a:endParaRPr lang="tr-TR" dirty="0"/>
          </a:p>
          <a:p>
            <a:r>
              <a:rPr lang="tr-TR" sz="2000" dirty="0" smtClean="0"/>
              <a:t>7.” Destekçi Öğrenciye İçten Bir Teşekkür”</a:t>
            </a:r>
          </a:p>
          <a:p>
            <a:r>
              <a:rPr lang="tr-TR" sz="2000" dirty="0" smtClean="0"/>
              <a:t>Umut Dünya ,Biz Umut</a:t>
            </a:r>
          </a:p>
          <a:p>
            <a:r>
              <a:rPr lang="tr-TR" sz="2000" dirty="0" smtClean="0"/>
              <a:t>Çocuklar Dünyayı Çiçeklendirecek</a:t>
            </a:r>
          </a:p>
          <a:p>
            <a:r>
              <a:rPr lang="tr-TR" sz="2000" dirty="0" smtClean="0"/>
              <a:t>Biz Geleceğiz.</a:t>
            </a:r>
          </a:p>
          <a:p>
            <a:r>
              <a:rPr lang="tr-TR" sz="2000" dirty="0" smtClean="0"/>
              <a:t>Hayal Et.</a:t>
            </a:r>
          </a:p>
          <a:p>
            <a:r>
              <a:rPr lang="tr-TR" sz="2000" dirty="0" smtClean="0"/>
              <a:t>Yeşil Gelecek</a:t>
            </a:r>
          </a:p>
          <a:p>
            <a:r>
              <a:rPr lang="tr-TR" sz="2000" dirty="0" smtClean="0"/>
              <a:t>Sloganların Okula  Asılması</a:t>
            </a:r>
            <a:endParaRPr lang="tr-TR" sz="2000" dirty="0"/>
          </a:p>
        </p:txBody>
      </p:sp>
      <p:pic>
        <p:nvPicPr>
          <p:cNvPr id="5" name="4 Resim" descr="C:\Users\Acer\Desktop\GSB LOGOLAR\gençlik proje öğrenci çalışma resimleri\dDDSDADAD.jpg"/>
          <p:cNvPicPr/>
          <p:nvPr/>
        </p:nvPicPr>
        <p:blipFill>
          <a:blip r:embed="rId2"/>
          <a:srcRect/>
          <a:stretch>
            <a:fillRect/>
          </a:stretch>
        </p:blipFill>
        <p:spPr bwMode="auto">
          <a:xfrm>
            <a:off x="5183188" y="753807"/>
            <a:ext cx="2820944" cy="29037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Resim" descr="C:\Users\Acer\Desktop\GSB LOGOLAR\ÇEVRE BAKANLIĞI PROJE\O ATIK\PROF. DR. MEHMET SAĞLAM ORTAOKULU SIFIR ATIK PROJESİ\10.jpg"/>
          <p:cNvPicPr/>
          <p:nvPr/>
        </p:nvPicPr>
        <p:blipFill>
          <a:blip r:embed="rId3"/>
          <a:srcRect/>
          <a:stretch>
            <a:fillRect/>
          </a:stretch>
        </p:blipFill>
        <p:spPr bwMode="auto">
          <a:xfrm>
            <a:off x="7223370" y="4081935"/>
            <a:ext cx="3958167" cy="22264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41217945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2000" dirty="0" smtClean="0"/>
              <a:t>NAYLON TORBAYA HAYIR…KENDİ BEZ TORBAMI TASARLIYORUM</a:t>
            </a:r>
            <a:endParaRPr lang="tr-TR" sz="2000" dirty="0"/>
          </a:p>
        </p:txBody>
      </p:sp>
      <p:sp>
        <p:nvSpPr>
          <p:cNvPr id="4" name="3 Metin Yer Tutucusu"/>
          <p:cNvSpPr>
            <a:spLocks noGrp="1"/>
          </p:cNvSpPr>
          <p:nvPr>
            <p:ph type="body" sz="half" idx="2"/>
          </p:nvPr>
        </p:nvSpPr>
        <p:spPr>
          <a:xfrm>
            <a:off x="0" y="2057400"/>
            <a:ext cx="3983277" cy="3811588"/>
          </a:xfrm>
        </p:spPr>
        <p:txBody>
          <a:bodyPr/>
          <a:lstStyle/>
          <a:p>
            <a:endParaRPr lang="tr-TR" dirty="0" smtClean="0"/>
          </a:p>
          <a:p>
            <a:endParaRPr lang="tr-TR" dirty="0" smtClean="0"/>
          </a:p>
          <a:p>
            <a:r>
              <a:rPr lang="tr-TR" sz="2000" dirty="0" smtClean="0"/>
              <a:t>8. Öğrencilerimiz bez torba kullanımını yaygınlaştırmak amaçlı kendi torbalarını tasarladı. Amaç Kullanımda </a:t>
            </a:r>
            <a:r>
              <a:rPr lang="tr-TR" sz="2000" dirty="0" err="1" smtClean="0"/>
              <a:t>farkındalık</a:t>
            </a:r>
            <a:r>
              <a:rPr lang="tr-TR" sz="2000" dirty="0" smtClean="0"/>
              <a:t> yaratmaktı.</a:t>
            </a:r>
            <a:endParaRPr lang="tr-TR" sz="2000" dirty="0"/>
          </a:p>
        </p:txBody>
      </p:sp>
      <p:pic>
        <p:nvPicPr>
          <p:cNvPr id="5" name="YouCut_20200309_132853774.mp4">
            <a:hlinkClick r:id="" action="ppaction://media"/>
          </p:cNvPr>
          <p:cNvPicPr>
            <a:picLocks noGrp="1" noRot="1" noChangeAspect="1"/>
          </p:cNvPicPr>
          <p:nvPr>
            <p:ph idx="1"/>
            <a:videoFile r:link="rId1"/>
          </p:nvPr>
        </p:nvPicPr>
        <p:blipFill>
          <a:blip r:embed="rId3"/>
          <a:stretch>
            <a:fillRect/>
          </a:stretch>
        </p:blipFill>
        <p:spPr>
          <a:xfrm>
            <a:off x="5235879" y="1052186"/>
            <a:ext cx="6100175" cy="48168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1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z="2000" dirty="0" smtClean="0"/>
              <a:t>NAYLON TORBAYA HAYIR…KENDİ BEZ TORBAMI TASARLIYORUM</a:t>
            </a:r>
            <a:endParaRPr lang="tr-TR" sz="2000" dirty="0"/>
          </a:p>
        </p:txBody>
      </p:sp>
      <p:sp>
        <p:nvSpPr>
          <p:cNvPr id="4" name="3 Metin Yer Tutucusu"/>
          <p:cNvSpPr>
            <a:spLocks noGrp="1"/>
          </p:cNvSpPr>
          <p:nvPr>
            <p:ph type="body" sz="half" idx="2"/>
          </p:nvPr>
        </p:nvSpPr>
        <p:spPr>
          <a:xfrm>
            <a:off x="150313" y="2057400"/>
            <a:ext cx="4221272" cy="3811588"/>
          </a:xfrm>
        </p:spPr>
        <p:txBody>
          <a:bodyPr/>
          <a:lstStyle/>
          <a:p>
            <a:endParaRPr lang="tr-TR" dirty="0" smtClean="0"/>
          </a:p>
          <a:p>
            <a:r>
              <a:rPr lang="tr-TR" sz="2000" dirty="0" smtClean="0"/>
              <a:t>8.1 Öğrencilerimiz bez torba kullanımını yaygınlaştırmak amaçlı kendi torbalarını tasarladı.</a:t>
            </a:r>
          </a:p>
          <a:p>
            <a:endParaRPr lang="tr-TR" sz="2000" dirty="0"/>
          </a:p>
        </p:txBody>
      </p:sp>
      <p:pic>
        <p:nvPicPr>
          <p:cNvPr id="5" name="YouCut_20200309_133922718.mp4">
            <a:hlinkClick r:id="" action="ppaction://media"/>
          </p:cNvPr>
          <p:cNvPicPr>
            <a:picLocks noGrp="1" noRot="1" noChangeAspect="1"/>
          </p:cNvPicPr>
          <p:nvPr>
            <p:ph idx="1"/>
            <a:videoFile r:link="rId1"/>
          </p:nvPr>
        </p:nvPicPr>
        <p:blipFill>
          <a:blip r:embed="rId3"/>
          <a:stretch>
            <a:fillRect/>
          </a:stretch>
        </p:blipFill>
        <p:spPr>
          <a:xfrm>
            <a:off x="4634513" y="1272891"/>
            <a:ext cx="7557487" cy="45960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9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63591" y="457200"/>
            <a:ext cx="3932237" cy="1600200"/>
          </a:xfrm>
        </p:spPr>
        <p:txBody>
          <a:bodyPr/>
          <a:lstStyle/>
          <a:p>
            <a:pPr algn="ctr"/>
            <a:r>
              <a:rPr lang="tr-TR" sz="2000" b="1" dirty="0" smtClean="0"/>
              <a:t>İÇ VE DIŞ MEKAN </a:t>
            </a:r>
            <a:r>
              <a:rPr lang="tr-TR" sz="2000" b="1" dirty="0" smtClean="0"/>
              <a:t/>
            </a:r>
            <a:br>
              <a:rPr lang="tr-TR" sz="2000" b="1" dirty="0" smtClean="0"/>
            </a:br>
            <a:r>
              <a:rPr lang="tr-TR" sz="500" b="1" dirty="0" smtClean="0"/>
              <a:t/>
            </a:r>
            <a:br>
              <a:rPr lang="tr-TR" sz="500" b="1" dirty="0" smtClean="0"/>
            </a:br>
            <a:r>
              <a:rPr lang="tr-TR" sz="2000" b="1" dirty="0" smtClean="0"/>
              <a:t>GRAFİTİ </a:t>
            </a:r>
            <a:r>
              <a:rPr lang="tr-TR" sz="2000" b="1" dirty="0" smtClean="0"/>
              <a:t>ÇALIŞMALARI</a:t>
            </a:r>
            <a:endParaRPr lang="tr-TR" sz="2000" b="1" dirty="0"/>
          </a:p>
        </p:txBody>
      </p:sp>
      <p:sp>
        <p:nvSpPr>
          <p:cNvPr id="4" name="3 Metin Yer Tutucusu"/>
          <p:cNvSpPr>
            <a:spLocks noGrp="1"/>
          </p:cNvSpPr>
          <p:nvPr>
            <p:ph type="body" sz="half" idx="2"/>
          </p:nvPr>
        </p:nvSpPr>
        <p:spPr>
          <a:xfrm>
            <a:off x="0" y="2057400"/>
            <a:ext cx="4772025" cy="3811588"/>
          </a:xfrm>
        </p:spPr>
        <p:txBody>
          <a:bodyPr/>
          <a:lstStyle/>
          <a:p>
            <a:endParaRPr lang="tr-TR" dirty="0" smtClean="0"/>
          </a:p>
          <a:p>
            <a:endParaRPr lang="tr-TR" dirty="0" smtClean="0"/>
          </a:p>
          <a:p>
            <a:r>
              <a:rPr lang="tr-TR" b="1" dirty="0" smtClean="0"/>
              <a:t>9. </a:t>
            </a:r>
            <a:r>
              <a:rPr lang="tr-TR" dirty="0" smtClean="0"/>
              <a:t>Proje İç ve Dış Mekan Grafiti Çalışmaları </a:t>
            </a:r>
          </a:p>
          <a:p>
            <a:r>
              <a:rPr lang="tr-TR" dirty="0" smtClean="0"/>
              <a:t>ö</a:t>
            </a:r>
            <a:r>
              <a:rPr lang="tr-TR" dirty="0" smtClean="0"/>
              <a:t>ğrenciler </a:t>
            </a:r>
            <a:r>
              <a:rPr lang="tr-TR" dirty="0" smtClean="0"/>
              <a:t>ile </a:t>
            </a:r>
            <a:r>
              <a:rPr lang="tr-TR" dirty="0" smtClean="0"/>
              <a:t>birlikte </a:t>
            </a:r>
            <a:r>
              <a:rPr lang="tr-TR" dirty="0" smtClean="0"/>
              <a:t>y</a:t>
            </a:r>
            <a:r>
              <a:rPr lang="tr-TR" dirty="0" smtClean="0"/>
              <a:t>apılmış  </a:t>
            </a:r>
            <a:r>
              <a:rPr lang="tr-TR" dirty="0" smtClean="0"/>
              <a:t>o</a:t>
            </a:r>
            <a:r>
              <a:rPr lang="tr-TR" dirty="0" smtClean="0"/>
              <a:t>lup  </a:t>
            </a:r>
            <a:r>
              <a:rPr lang="tr-TR" dirty="0" smtClean="0"/>
              <a:t>d</a:t>
            </a:r>
            <a:r>
              <a:rPr lang="tr-TR" dirty="0" smtClean="0"/>
              <a:t>ış </a:t>
            </a:r>
            <a:endParaRPr lang="tr-TR" dirty="0" smtClean="0"/>
          </a:p>
          <a:p>
            <a:r>
              <a:rPr lang="tr-TR" dirty="0" smtClean="0"/>
              <a:t>m</a:t>
            </a:r>
            <a:r>
              <a:rPr lang="tr-TR" dirty="0" smtClean="0"/>
              <a:t>ekan </a:t>
            </a:r>
            <a:r>
              <a:rPr lang="tr-TR" dirty="0" smtClean="0"/>
              <a:t>b</a:t>
            </a:r>
            <a:r>
              <a:rPr lang="tr-TR" dirty="0" smtClean="0"/>
              <a:t>üyük  </a:t>
            </a:r>
            <a:r>
              <a:rPr lang="tr-TR" dirty="0" smtClean="0"/>
              <a:t>b</a:t>
            </a:r>
            <a:r>
              <a:rPr lang="tr-TR" dirty="0" smtClean="0"/>
              <a:t>oyutlu </a:t>
            </a:r>
            <a:r>
              <a:rPr lang="tr-TR" dirty="0" smtClean="0"/>
              <a:t>g</a:t>
            </a:r>
            <a:r>
              <a:rPr lang="tr-TR" dirty="0" smtClean="0"/>
              <a:t>rafiti </a:t>
            </a:r>
            <a:r>
              <a:rPr lang="tr-TR" dirty="0" smtClean="0"/>
              <a:t>ç</a:t>
            </a:r>
            <a:r>
              <a:rPr lang="tr-TR" dirty="0" smtClean="0"/>
              <a:t>alışması artan</a:t>
            </a:r>
            <a:endParaRPr lang="tr-TR" dirty="0" smtClean="0"/>
          </a:p>
          <a:p>
            <a:r>
              <a:rPr lang="tr-TR" dirty="0" smtClean="0"/>
              <a:t> </a:t>
            </a:r>
            <a:r>
              <a:rPr lang="tr-TR" dirty="0" smtClean="0"/>
              <a:t>m</a:t>
            </a:r>
            <a:r>
              <a:rPr lang="tr-TR" dirty="0" smtClean="0"/>
              <a:t>aliyetler nedeni </a:t>
            </a:r>
            <a:r>
              <a:rPr lang="tr-TR" dirty="0" smtClean="0"/>
              <a:t>ile </a:t>
            </a:r>
            <a:r>
              <a:rPr lang="tr-TR" dirty="0" smtClean="0"/>
              <a:t>tamamlanamamıştır</a:t>
            </a:r>
            <a:r>
              <a:rPr lang="tr-TR" dirty="0" smtClean="0"/>
              <a:t>. </a:t>
            </a:r>
          </a:p>
          <a:p>
            <a:r>
              <a:rPr lang="tr-TR" dirty="0" smtClean="0"/>
              <a:t>(Eskiz  Şekil 2) </a:t>
            </a:r>
          </a:p>
          <a:p>
            <a:r>
              <a:rPr lang="tr-TR" dirty="0" smtClean="0"/>
              <a:t>İç mekan tasarımları atık malzemeler </a:t>
            </a:r>
          </a:p>
          <a:p>
            <a:r>
              <a:rPr lang="tr-TR" dirty="0" smtClean="0"/>
              <a:t>kullanılarak yapılacak olup süreç devam </a:t>
            </a:r>
          </a:p>
          <a:p>
            <a:r>
              <a:rPr lang="tr-TR" dirty="0" smtClean="0"/>
              <a:t>etmektedir.. </a:t>
            </a:r>
          </a:p>
        </p:txBody>
      </p:sp>
      <p:pic>
        <p:nvPicPr>
          <p:cNvPr id="5" name="4 İçerik Yer Tutucusu" descr="C:\Users\Acer\Desktop\GSB LOGOLAR\gençlik proje öğrenci çalışma resimleri\DUVAR.jpg"/>
          <p:cNvPicPr>
            <a:picLocks noGrp="1"/>
          </p:cNvPicPr>
          <p:nvPr>
            <p:ph idx="1"/>
          </p:nvPr>
        </p:nvPicPr>
        <p:blipFill>
          <a:blip r:embed="rId2"/>
          <a:srcRect/>
          <a:stretch>
            <a:fillRect/>
          </a:stretch>
        </p:blipFill>
        <p:spPr bwMode="auto">
          <a:xfrm>
            <a:off x="5674292" y="876822"/>
            <a:ext cx="2956142" cy="35699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Resim" descr="C:\Users\Acer\Desktop\GSB LOGOLAR\grafiti.jpg"/>
          <p:cNvPicPr/>
          <p:nvPr/>
        </p:nvPicPr>
        <p:blipFill>
          <a:blip r:embed="rId3"/>
          <a:srcRect r="9548"/>
          <a:stretch>
            <a:fillRect/>
          </a:stretch>
        </p:blipFill>
        <p:spPr bwMode="auto">
          <a:xfrm>
            <a:off x="9194104" y="2057400"/>
            <a:ext cx="2517732" cy="38115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38203" y="237995"/>
            <a:ext cx="4433822" cy="1600200"/>
          </a:xfrm>
        </p:spPr>
        <p:txBody>
          <a:bodyPr/>
          <a:lstStyle/>
          <a:p>
            <a:pPr algn="ctr"/>
            <a:r>
              <a:rPr lang="tr-TR" b="1" dirty="0" smtClean="0"/>
              <a:t>İÇ VE DIŞ MEKAN GRAFİTİ ÇALIŞMALARI 9.1</a:t>
            </a:r>
            <a:endParaRPr lang="tr-TR" b="1" dirty="0"/>
          </a:p>
        </p:txBody>
      </p:sp>
      <p:sp>
        <p:nvSpPr>
          <p:cNvPr id="4" name="3 Metin Yer Tutucusu"/>
          <p:cNvSpPr>
            <a:spLocks noGrp="1"/>
          </p:cNvSpPr>
          <p:nvPr>
            <p:ph type="body" sz="half" idx="2"/>
          </p:nvPr>
        </p:nvSpPr>
        <p:spPr/>
        <p:txBody>
          <a:bodyPr/>
          <a:lstStyle/>
          <a:p>
            <a:endParaRPr lang="tr-TR" dirty="0"/>
          </a:p>
        </p:txBody>
      </p:sp>
      <p:pic>
        <p:nvPicPr>
          <p:cNvPr id="5" name="4 Resim" descr="C:\Users\Acer\Desktop\GSB LOGOLAR\gençlik proje öğrenci çalışma resimleri\dddd.jpg"/>
          <p:cNvPicPr/>
          <p:nvPr/>
        </p:nvPicPr>
        <p:blipFill>
          <a:blip r:embed="rId2"/>
          <a:srcRect/>
          <a:stretch>
            <a:fillRect/>
          </a:stretch>
        </p:blipFill>
        <p:spPr bwMode="auto">
          <a:xfrm>
            <a:off x="839788" y="2057400"/>
            <a:ext cx="3932237" cy="38115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İçerik Yer Tutucusu" descr="C:\Users\Acer\Desktop\GSB LOGOLAR\gençlik proje öğrenci çalışma resimleri\gggg.jpg"/>
          <p:cNvPicPr>
            <a:picLocks noGrp="1"/>
          </p:cNvPicPr>
          <p:nvPr>
            <p:ph idx="1"/>
          </p:nvPr>
        </p:nvPicPr>
        <p:blipFill>
          <a:blip r:embed="rId3"/>
          <a:srcRect/>
          <a:stretch>
            <a:fillRect/>
          </a:stretch>
        </p:blipFill>
        <p:spPr bwMode="auto">
          <a:xfrm>
            <a:off x="6300593" y="2057400"/>
            <a:ext cx="3739479" cy="38036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87891" y="457200"/>
            <a:ext cx="3932237" cy="1600200"/>
          </a:xfrm>
        </p:spPr>
        <p:txBody>
          <a:bodyPr/>
          <a:lstStyle/>
          <a:p>
            <a:r>
              <a:rPr lang="tr-TR" b="1" dirty="0" smtClean="0"/>
              <a:t>PLOGGING ETKİNLİĞİ </a:t>
            </a:r>
            <a:endParaRPr lang="tr-TR" b="1" dirty="0"/>
          </a:p>
        </p:txBody>
      </p:sp>
      <p:sp>
        <p:nvSpPr>
          <p:cNvPr id="4" name="3 Metin Yer Tutucusu"/>
          <p:cNvSpPr>
            <a:spLocks noGrp="1"/>
          </p:cNvSpPr>
          <p:nvPr>
            <p:ph type="body" sz="half" idx="2"/>
          </p:nvPr>
        </p:nvSpPr>
        <p:spPr>
          <a:xfrm>
            <a:off x="187891" y="2057400"/>
            <a:ext cx="4233798" cy="3811588"/>
          </a:xfrm>
        </p:spPr>
        <p:txBody>
          <a:bodyPr/>
          <a:lstStyle/>
          <a:p>
            <a:endParaRPr lang="tr-TR" dirty="0" smtClean="0"/>
          </a:p>
          <a:p>
            <a:endParaRPr lang="tr-TR" dirty="0" smtClean="0"/>
          </a:p>
          <a:p>
            <a:r>
              <a:rPr lang="tr-TR" b="1" dirty="0" smtClean="0"/>
              <a:t>10. </a:t>
            </a:r>
            <a:r>
              <a:rPr lang="tr-TR" dirty="0" err="1" smtClean="0"/>
              <a:t>Plogging</a:t>
            </a:r>
            <a:r>
              <a:rPr lang="tr-TR" dirty="0" smtClean="0"/>
              <a:t>, koşu ile çöp toplamanın birleşimi</a:t>
            </a:r>
          </a:p>
          <a:p>
            <a:r>
              <a:rPr lang="tr-TR" dirty="0" smtClean="0"/>
              <a:t>Olarak  Hem Sağlıklı  Yaşam Hem de Sağlıklı  </a:t>
            </a:r>
          </a:p>
          <a:p>
            <a:r>
              <a:rPr lang="tr-TR" dirty="0" smtClean="0"/>
              <a:t>Çevre Düşüncesi İle Birlikte Organize Edildi.</a:t>
            </a:r>
            <a:endParaRPr lang="tr-TR" dirty="0"/>
          </a:p>
        </p:txBody>
      </p:sp>
      <p:pic>
        <p:nvPicPr>
          <p:cNvPr id="5" name="4 İçerik Yer Tutucusu" descr="C:\Users\Acer\Desktop\GSB LOGOLAR\gençlik proje öğrenci çalışma resimleri\BRANDA.jpg"/>
          <p:cNvPicPr>
            <a:picLocks noGrp="1"/>
          </p:cNvPicPr>
          <p:nvPr>
            <p:ph idx="1"/>
          </p:nvPr>
        </p:nvPicPr>
        <p:blipFill>
          <a:blip r:embed="rId2"/>
          <a:srcRect/>
          <a:stretch>
            <a:fillRect/>
          </a:stretch>
        </p:blipFill>
        <p:spPr bwMode="auto">
          <a:xfrm>
            <a:off x="5511452" y="457200"/>
            <a:ext cx="2492680" cy="30125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Resim" descr="C:\Users\Acer\Desktop\GSB LOGOLAR\gençlik proje öğrenci çalışma resimleri\hhhh.jpg"/>
          <p:cNvPicPr/>
          <p:nvPr/>
        </p:nvPicPr>
        <p:blipFill>
          <a:blip r:embed="rId3"/>
          <a:srcRect/>
          <a:stretch>
            <a:fillRect/>
          </a:stretch>
        </p:blipFill>
        <p:spPr bwMode="auto">
          <a:xfrm>
            <a:off x="8822228" y="457200"/>
            <a:ext cx="2676665" cy="30125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6 Resim" descr="C:\Users\Acer\Desktop\GSB LOGOLAR\gençlik proje öğrenci çalışma resimleri\HGFDFGDFFSGF.jpg"/>
          <p:cNvPicPr/>
          <p:nvPr/>
        </p:nvPicPr>
        <p:blipFill>
          <a:blip r:embed="rId4"/>
          <a:srcRect/>
          <a:stretch>
            <a:fillRect/>
          </a:stretch>
        </p:blipFill>
        <p:spPr bwMode="auto">
          <a:xfrm>
            <a:off x="7227518" y="3795385"/>
            <a:ext cx="2650584" cy="26584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88516" y="212942"/>
            <a:ext cx="4283510" cy="1600200"/>
          </a:xfrm>
        </p:spPr>
        <p:txBody>
          <a:bodyPr/>
          <a:lstStyle/>
          <a:p>
            <a:pPr algn="ctr"/>
            <a:r>
              <a:rPr lang="tr-TR" b="1" dirty="0" smtClean="0"/>
              <a:t>PLOGGING ETKİNLİĞİ 10.1 </a:t>
            </a:r>
            <a:endParaRPr lang="tr-TR" b="1" dirty="0"/>
          </a:p>
        </p:txBody>
      </p:sp>
      <p:sp>
        <p:nvSpPr>
          <p:cNvPr id="4" name="3 Metin Yer Tutucusu"/>
          <p:cNvSpPr>
            <a:spLocks noGrp="1"/>
          </p:cNvSpPr>
          <p:nvPr>
            <p:ph type="body" sz="half" idx="2"/>
          </p:nvPr>
        </p:nvSpPr>
        <p:spPr/>
        <p:txBody>
          <a:bodyPr/>
          <a:lstStyle/>
          <a:p>
            <a:endParaRPr lang="tr-TR" dirty="0"/>
          </a:p>
        </p:txBody>
      </p:sp>
      <p:pic>
        <p:nvPicPr>
          <p:cNvPr id="5" name="4 Resim" descr="C:\Users\Acer\Desktop\GSB LOGOLAR\gençlik proje öğrenci çalışma resimleri\lll.jpg"/>
          <p:cNvPicPr/>
          <p:nvPr/>
        </p:nvPicPr>
        <p:blipFill>
          <a:blip r:embed="rId2"/>
          <a:srcRect/>
          <a:stretch>
            <a:fillRect/>
          </a:stretch>
        </p:blipFill>
        <p:spPr bwMode="auto">
          <a:xfrm>
            <a:off x="839788" y="2057401"/>
            <a:ext cx="3932237" cy="38115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İçerik Yer Tutucusu" descr="C:\Users\Acer\Desktop\GSB LOGOLAR\gençlik proje öğrenci çalışma resimleri\ODTÜ2.jpg"/>
          <p:cNvPicPr>
            <a:picLocks noGrp="1"/>
          </p:cNvPicPr>
          <p:nvPr>
            <p:ph idx="1"/>
          </p:nvPr>
        </p:nvPicPr>
        <p:blipFill>
          <a:blip r:embed="rId3"/>
          <a:srcRect/>
          <a:stretch>
            <a:fillRect/>
          </a:stretch>
        </p:blipFill>
        <p:spPr bwMode="auto">
          <a:xfrm>
            <a:off x="6363220" y="2057400"/>
            <a:ext cx="3916993" cy="38115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 25">
            <a:extLst>
              <a:ext uri="{FF2B5EF4-FFF2-40B4-BE49-F238E27FC236}">
                <a16:creationId xmlns:a16="http://schemas.microsoft.com/office/drawing/2014/main" xmlns="" id="{B5B5CB4F-B588-D442-BC97-678657E679B6}"/>
              </a:ext>
            </a:extLst>
          </p:cNvPr>
          <p:cNvGrpSpPr/>
          <p:nvPr/>
        </p:nvGrpSpPr>
        <p:grpSpPr>
          <a:xfrm>
            <a:off x="0" y="25051"/>
            <a:ext cx="12192000" cy="7021585"/>
            <a:chOff x="0" y="0"/>
            <a:chExt cx="12192000" cy="6858000"/>
          </a:xfrm>
        </p:grpSpPr>
        <p:pic>
          <p:nvPicPr>
            <p:cNvPr id="19" name="Resim 18">
              <a:extLst>
                <a:ext uri="{FF2B5EF4-FFF2-40B4-BE49-F238E27FC236}">
                  <a16:creationId xmlns:a16="http://schemas.microsoft.com/office/drawing/2014/main" xmlns="" id="{88EA8A5A-F158-4C4B-9AAB-20A440634E35}"/>
                </a:ext>
              </a:extLst>
            </p:cNvPr>
            <p:cNvPicPr>
              <a:picLocks noChangeAspect="1"/>
            </p:cNvPicPr>
            <p:nvPr/>
          </p:nvPicPr>
          <p:blipFill>
            <a:blip r:embed="rId3"/>
            <a:stretch>
              <a:fillRect/>
            </a:stretch>
          </p:blipFill>
          <p:spPr>
            <a:xfrm>
              <a:off x="0" y="0"/>
              <a:ext cx="12192000" cy="6858000"/>
            </a:xfrm>
            <a:prstGeom prst="rect">
              <a:avLst/>
            </a:prstGeom>
          </p:spPr>
        </p:pic>
        <p:cxnSp>
          <p:nvCxnSpPr>
            <p:cNvPr id="5" name="Düz Bağlayıcı 4">
              <a:extLst>
                <a:ext uri="{FF2B5EF4-FFF2-40B4-BE49-F238E27FC236}">
                  <a16:creationId xmlns:a16="http://schemas.microsoft.com/office/drawing/2014/main" xmlns="" id="{C9C8FED5-A29A-C547-99AD-B357D49577A0}"/>
                </a:ext>
              </a:extLst>
            </p:cNvPr>
            <p:cNvCxnSpPr>
              <a:cxnSpLocks/>
            </p:cNvCxnSpPr>
            <p:nvPr/>
          </p:nvCxnSpPr>
          <p:spPr>
            <a:xfrm>
              <a:off x="2154892" y="1889690"/>
              <a:ext cx="0" cy="372745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Resim 21">
              <a:extLst>
                <a:ext uri="{FF2B5EF4-FFF2-40B4-BE49-F238E27FC236}">
                  <a16:creationId xmlns:a16="http://schemas.microsoft.com/office/drawing/2014/main" xmlns="" id="{429EE737-8992-7442-883F-9C6563025BF7}"/>
                </a:ext>
              </a:extLst>
            </p:cNvPr>
            <p:cNvPicPr>
              <a:picLocks noChangeAspect="1"/>
            </p:cNvPicPr>
            <p:nvPr/>
          </p:nvPicPr>
          <p:blipFill>
            <a:blip r:embed="rId4"/>
            <a:stretch>
              <a:fillRect/>
            </a:stretch>
          </p:blipFill>
          <p:spPr>
            <a:xfrm>
              <a:off x="283702" y="241307"/>
              <a:ext cx="1587488" cy="1587488"/>
            </a:xfrm>
            <a:prstGeom prst="rect">
              <a:avLst/>
            </a:prstGeom>
          </p:spPr>
        </p:pic>
      </p:grpSp>
      <p:sp>
        <p:nvSpPr>
          <p:cNvPr id="13" name="Rectangle 37">
            <a:extLst>
              <a:ext uri="{FF2B5EF4-FFF2-40B4-BE49-F238E27FC236}">
                <a16:creationId xmlns:a16="http://schemas.microsoft.com/office/drawing/2014/main" xmlns="" id="{0493E9BC-79BF-7D43-9714-EDF2C569DF55}"/>
              </a:ext>
            </a:extLst>
          </p:cNvPr>
          <p:cNvSpPr/>
          <p:nvPr/>
        </p:nvSpPr>
        <p:spPr>
          <a:xfrm>
            <a:off x="4050830" y="1820788"/>
            <a:ext cx="6711892" cy="654896"/>
          </a:xfrm>
          <a:prstGeom prst="rect">
            <a:avLst/>
          </a:prstGeom>
          <a:solidFill>
            <a:srgbClr val="6BB4F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900"/>
          </a:p>
        </p:txBody>
      </p:sp>
      <p:sp>
        <p:nvSpPr>
          <p:cNvPr id="14" name="Oval 13">
            <a:extLst>
              <a:ext uri="{FF2B5EF4-FFF2-40B4-BE49-F238E27FC236}">
                <a16:creationId xmlns:a16="http://schemas.microsoft.com/office/drawing/2014/main" xmlns="" id="{012D3399-2231-B547-B5F7-E65E2E147E8C}"/>
              </a:ext>
            </a:extLst>
          </p:cNvPr>
          <p:cNvSpPr/>
          <p:nvPr/>
        </p:nvSpPr>
        <p:spPr>
          <a:xfrm>
            <a:off x="2379946" y="1872417"/>
            <a:ext cx="3568816" cy="3929377"/>
          </a:xfrm>
          <a:prstGeom prst="ellipse">
            <a:avLst/>
          </a:prstGeom>
          <a:solidFill>
            <a:srgbClr val="6BB4F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900"/>
          </a:p>
        </p:txBody>
      </p:sp>
      <p:sp>
        <p:nvSpPr>
          <p:cNvPr id="15" name="TextBox 39">
            <a:extLst>
              <a:ext uri="{FF2B5EF4-FFF2-40B4-BE49-F238E27FC236}">
                <a16:creationId xmlns:a16="http://schemas.microsoft.com/office/drawing/2014/main" xmlns="" id="{74286F02-227B-0F45-98EA-6ADC46CA96BE}"/>
              </a:ext>
            </a:extLst>
          </p:cNvPr>
          <p:cNvSpPr txBox="1"/>
          <p:nvPr/>
        </p:nvSpPr>
        <p:spPr>
          <a:xfrm>
            <a:off x="3588139" y="1999814"/>
            <a:ext cx="1152428" cy="307777"/>
          </a:xfrm>
          <a:prstGeom prst="rect">
            <a:avLst/>
          </a:prstGeom>
          <a:noFill/>
        </p:spPr>
        <p:txBody>
          <a:bodyPr wrap="square" rtlCol="0">
            <a:spAutoFit/>
          </a:bodyPr>
          <a:lstStyle/>
          <a:p>
            <a:pPr lvl="0"/>
            <a:r>
              <a:rPr lang="tr-TR" sz="1400" b="1" dirty="0" smtClean="0"/>
              <a:t>İL – İLÇE:</a:t>
            </a:r>
            <a:endParaRPr lang="tr-TR" sz="1400" b="1" dirty="0"/>
          </a:p>
        </p:txBody>
      </p:sp>
      <p:sp>
        <p:nvSpPr>
          <p:cNvPr id="16" name="Rectangle 40">
            <a:extLst>
              <a:ext uri="{FF2B5EF4-FFF2-40B4-BE49-F238E27FC236}">
                <a16:creationId xmlns:a16="http://schemas.microsoft.com/office/drawing/2014/main" xmlns="" id="{7670B390-CA92-544C-9355-ABD984B1E8B8}"/>
              </a:ext>
            </a:extLst>
          </p:cNvPr>
          <p:cNvSpPr/>
          <p:nvPr/>
        </p:nvSpPr>
        <p:spPr>
          <a:xfrm>
            <a:off x="4164355" y="2692580"/>
            <a:ext cx="6711892" cy="654896"/>
          </a:xfrm>
          <a:prstGeom prst="rect">
            <a:avLst/>
          </a:prstGeom>
          <a:solidFill>
            <a:srgbClr val="4C93EA"/>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900"/>
          </a:p>
        </p:txBody>
      </p:sp>
      <p:sp>
        <p:nvSpPr>
          <p:cNvPr id="17" name="Oval 16">
            <a:extLst>
              <a:ext uri="{FF2B5EF4-FFF2-40B4-BE49-F238E27FC236}">
                <a16:creationId xmlns:a16="http://schemas.microsoft.com/office/drawing/2014/main" xmlns="" id="{6A82A047-BD37-3A42-BEC3-8965231610BE}"/>
              </a:ext>
            </a:extLst>
          </p:cNvPr>
          <p:cNvSpPr/>
          <p:nvPr/>
        </p:nvSpPr>
        <p:spPr>
          <a:xfrm>
            <a:off x="2677348" y="2533483"/>
            <a:ext cx="2974013" cy="3274481"/>
          </a:xfrm>
          <a:prstGeom prst="ellipse">
            <a:avLst/>
          </a:prstGeom>
          <a:solidFill>
            <a:srgbClr val="4C93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900"/>
          </a:p>
        </p:txBody>
      </p:sp>
      <p:sp>
        <p:nvSpPr>
          <p:cNvPr id="18" name="TextBox 42">
            <a:extLst>
              <a:ext uri="{FF2B5EF4-FFF2-40B4-BE49-F238E27FC236}">
                <a16:creationId xmlns:a16="http://schemas.microsoft.com/office/drawing/2014/main" xmlns="" id="{655A0046-3D2A-A142-AA4A-2B2DD116ACF8}"/>
              </a:ext>
            </a:extLst>
          </p:cNvPr>
          <p:cNvSpPr txBox="1"/>
          <p:nvPr/>
        </p:nvSpPr>
        <p:spPr>
          <a:xfrm>
            <a:off x="3371546" y="2683753"/>
            <a:ext cx="1512349" cy="307777"/>
          </a:xfrm>
          <a:prstGeom prst="rect">
            <a:avLst/>
          </a:prstGeom>
          <a:noFill/>
        </p:spPr>
        <p:txBody>
          <a:bodyPr wrap="square" rtlCol="0">
            <a:spAutoFit/>
          </a:bodyPr>
          <a:lstStyle/>
          <a:p>
            <a:pPr lvl="0"/>
            <a:r>
              <a:rPr lang="tr-TR" sz="1400" b="1" dirty="0"/>
              <a:t>PROJE TÜRÜ</a:t>
            </a:r>
          </a:p>
        </p:txBody>
      </p:sp>
      <p:sp>
        <p:nvSpPr>
          <p:cNvPr id="20" name="Rectangle 43">
            <a:extLst>
              <a:ext uri="{FF2B5EF4-FFF2-40B4-BE49-F238E27FC236}">
                <a16:creationId xmlns:a16="http://schemas.microsoft.com/office/drawing/2014/main" xmlns="" id="{4C40659D-7B21-6F44-877E-56764B8989E1}"/>
              </a:ext>
            </a:extLst>
          </p:cNvPr>
          <p:cNvSpPr/>
          <p:nvPr/>
        </p:nvSpPr>
        <p:spPr>
          <a:xfrm>
            <a:off x="4164355" y="3512743"/>
            <a:ext cx="6711892" cy="654896"/>
          </a:xfrm>
          <a:prstGeom prst="rect">
            <a:avLst/>
          </a:prstGeom>
          <a:solidFill>
            <a:schemeClr val="accent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900" dirty="0"/>
          </a:p>
        </p:txBody>
      </p:sp>
      <p:sp>
        <p:nvSpPr>
          <p:cNvPr id="21" name="Oval 20">
            <a:extLst>
              <a:ext uri="{FF2B5EF4-FFF2-40B4-BE49-F238E27FC236}">
                <a16:creationId xmlns:a16="http://schemas.microsoft.com/office/drawing/2014/main" xmlns="" id="{2C0AAAF8-BF6E-3441-8FEE-28EB55465465}"/>
              </a:ext>
            </a:extLst>
          </p:cNvPr>
          <p:cNvSpPr/>
          <p:nvPr/>
        </p:nvSpPr>
        <p:spPr>
          <a:xfrm>
            <a:off x="2974749" y="3188380"/>
            <a:ext cx="2379211" cy="261958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900"/>
          </a:p>
        </p:txBody>
      </p:sp>
      <p:sp>
        <p:nvSpPr>
          <p:cNvPr id="23" name="TextBox 45">
            <a:extLst>
              <a:ext uri="{FF2B5EF4-FFF2-40B4-BE49-F238E27FC236}">
                <a16:creationId xmlns:a16="http://schemas.microsoft.com/office/drawing/2014/main" xmlns="" id="{B84F79E4-7067-1E42-B317-B8E3F6B15FA2}"/>
              </a:ext>
            </a:extLst>
          </p:cNvPr>
          <p:cNvSpPr txBox="1"/>
          <p:nvPr/>
        </p:nvSpPr>
        <p:spPr>
          <a:xfrm>
            <a:off x="3429203" y="3504659"/>
            <a:ext cx="1505050" cy="307777"/>
          </a:xfrm>
          <a:prstGeom prst="rect">
            <a:avLst/>
          </a:prstGeom>
          <a:noFill/>
        </p:spPr>
        <p:txBody>
          <a:bodyPr wrap="square" rtlCol="0">
            <a:spAutoFit/>
          </a:bodyPr>
          <a:lstStyle/>
          <a:p>
            <a:pPr lvl="0"/>
            <a:r>
              <a:rPr lang="tr-TR" sz="1400" b="1" dirty="0" smtClean="0"/>
              <a:t>PROJE </a:t>
            </a:r>
            <a:r>
              <a:rPr lang="tr-TR" sz="1400" b="1" dirty="0" smtClean="0"/>
              <a:t>NO ve </a:t>
            </a:r>
            <a:r>
              <a:rPr lang="tr-TR" sz="1400" b="1" dirty="0"/>
              <a:t>ADI</a:t>
            </a:r>
          </a:p>
        </p:txBody>
      </p:sp>
      <p:sp>
        <p:nvSpPr>
          <p:cNvPr id="24" name="Rectangle 46">
            <a:extLst>
              <a:ext uri="{FF2B5EF4-FFF2-40B4-BE49-F238E27FC236}">
                <a16:creationId xmlns:a16="http://schemas.microsoft.com/office/drawing/2014/main" xmlns="" id="{EE8FF61E-374D-4C49-93D8-C8874E078944}"/>
              </a:ext>
            </a:extLst>
          </p:cNvPr>
          <p:cNvSpPr/>
          <p:nvPr/>
        </p:nvSpPr>
        <p:spPr>
          <a:xfrm>
            <a:off x="4934253" y="4366236"/>
            <a:ext cx="5427710" cy="777792"/>
          </a:xfrm>
          <a:prstGeom prst="rect">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tr-TR" altLang="ko-KR" sz="1600" b="1" dirty="0" smtClean="0">
                <a:solidFill>
                  <a:schemeClr val="tx1"/>
                </a:solidFill>
                <a:latin typeface="Calibri" panose="020F0502020204030204" pitchFamily="34" charset="0"/>
                <a:cs typeface="Arial" pitchFamily="34" charset="0"/>
              </a:rPr>
              <a:t>PROJE TAMAMLANDI(SALGIN SÜRESİNDE DURDURULMUŞ VE TEKRAR BAŞLATILMIŞTIR. BAŞLAMA TARİHİ 28.10.2021 BİTİŞ 16.01.2022)</a:t>
            </a:r>
            <a:endParaRPr lang="ko-KR" altLang="en-US" sz="1600" b="1" dirty="0">
              <a:solidFill>
                <a:schemeClr val="tx1"/>
              </a:solidFill>
              <a:latin typeface="Calibri" panose="020F0502020204030204" pitchFamily="34" charset="0"/>
              <a:cs typeface="Arial" pitchFamily="34" charset="0"/>
            </a:endParaRPr>
          </a:p>
        </p:txBody>
      </p:sp>
      <p:sp>
        <p:nvSpPr>
          <p:cNvPr id="25" name="Oval 24">
            <a:extLst>
              <a:ext uri="{FF2B5EF4-FFF2-40B4-BE49-F238E27FC236}">
                <a16:creationId xmlns:a16="http://schemas.microsoft.com/office/drawing/2014/main" xmlns="" id="{1D5074F5-2CFE-8B41-BF8E-7597C9254708}"/>
              </a:ext>
            </a:extLst>
          </p:cNvPr>
          <p:cNvSpPr/>
          <p:nvPr/>
        </p:nvSpPr>
        <p:spPr>
          <a:xfrm>
            <a:off x="3272150" y="3843276"/>
            <a:ext cx="1784408" cy="19646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900"/>
          </a:p>
        </p:txBody>
      </p:sp>
      <p:sp>
        <p:nvSpPr>
          <p:cNvPr id="27" name="TextBox 48">
            <a:extLst>
              <a:ext uri="{FF2B5EF4-FFF2-40B4-BE49-F238E27FC236}">
                <a16:creationId xmlns:a16="http://schemas.microsoft.com/office/drawing/2014/main" xmlns="" id="{0D064D66-1512-474D-9793-C56F6CCCB66B}"/>
              </a:ext>
            </a:extLst>
          </p:cNvPr>
          <p:cNvSpPr txBox="1"/>
          <p:nvPr/>
        </p:nvSpPr>
        <p:spPr>
          <a:xfrm>
            <a:off x="3588138" y="4032120"/>
            <a:ext cx="1346115" cy="523220"/>
          </a:xfrm>
          <a:prstGeom prst="rect">
            <a:avLst/>
          </a:prstGeom>
          <a:noFill/>
        </p:spPr>
        <p:txBody>
          <a:bodyPr wrap="square" rtlCol="0">
            <a:spAutoFit/>
          </a:bodyPr>
          <a:lstStyle/>
          <a:p>
            <a:pPr lvl="0"/>
            <a:r>
              <a:rPr lang="tr-TR" sz="1400" b="1" dirty="0" smtClean="0"/>
              <a:t>PROJENİN                                                                                                                                                                                                                                                       DURUMU </a:t>
            </a:r>
            <a:endParaRPr lang="tr-TR" sz="1400" b="1" dirty="0"/>
          </a:p>
        </p:txBody>
      </p:sp>
      <p:sp>
        <p:nvSpPr>
          <p:cNvPr id="28" name="Rectangle 49">
            <a:extLst>
              <a:ext uri="{FF2B5EF4-FFF2-40B4-BE49-F238E27FC236}">
                <a16:creationId xmlns:a16="http://schemas.microsoft.com/office/drawing/2014/main" xmlns="" id="{6B353DCE-C59F-7144-8B89-9ED6C4AEF77A}"/>
              </a:ext>
            </a:extLst>
          </p:cNvPr>
          <p:cNvSpPr/>
          <p:nvPr/>
        </p:nvSpPr>
        <p:spPr>
          <a:xfrm>
            <a:off x="4164355" y="5144028"/>
            <a:ext cx="6711892" cy="654896"/>
          </a:xfrm>
          <a:prstGeom prst="rect">
            <a:avLst/>
          </a:prstGeom>
          <a:solidFill>
            <a:srgbClr val="23305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900"/>
          </a:p>
        </p:txBody>
      </p:sp>
      <p:sp>
        <p:nvSpPr>
          <p:cNvPr id="29" name="Oval 28">
            <a:extLst>
              <a:ext uri="{FF2B5EF4-FFF2-40B4-BE49-F238E27FC236}">
                <a16:creationId xmlns:a16="http://schemas.microsoft.com/office/drawing/2014/main" xmlns="" id="{139F7E3C-6A96-D34F-97E6-EC60F3E2A6C8}"/>
              </a:ext>
            </a:extLst>
          </p:cNvPr>
          <p:cNvSpPr/>
          <p:nvPr/>
        </p:nvSpPr>
        <p:spPr>
          <a:xfrm>
            <a:off x="3569551" y="4515499"/>
            <a:ext cx="1189605" cy="1309793"/>
          </a:xfrm>
          <a:prstGeom prst="ellipse">
            <a:avLst/>
          </a:prstGeom>
          <a:solidFill>
            <a:srgbClr val="23305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900"/>
          </a:p>
        </p:txBody>
      </p:sp>
      <p:sp>
        <p:nvSpPr>
          <p:cNvPr id="30" name="TextBox 54">
            <a:extLst>
              <a:ext uri="{FF2B5EF4-FFF2-40B4-BE49-F238E27FC236}">
                <a16:creationId xmlns:a16="http://schemas.microsoft.com/office/drawing/2014/main" xmlns="" id="{409C43BD-8D89-7347-B973-032F58AD5450}"/>
              </a:ext>
            </a:extLst>
          </p:cNvPr>
          <p:cNvSpPr txBox="1"/>
          <p:nvPr/>
        </p:nvSpPr>
        <p:spPr>
          <a:xfrm>
            <a:off x="5795495" y="2027375"/>
            <a:ext cx="3875350" cy="307777"/>
          </a:xfrm>
          <a:prstGeom prst="rect">
            <a:avLst/>
          </a:prstGeom>
          <a:noFill/>
        </p:spPr>
        <p:txBody>
          <a:bodyPr wrap="square" rtlCol="0">
            <a:spAutoFit/>
          </a:bodyPr>
          <a:lstStyle/>
          <a:p>
            <a:r>
              <a:rPr lang="tr-TR" altLang="ko-KR" sz="1400" b="1" dirty="0" smtClean="0">
                <a:cs typeface="Arial" pitchFamily="34" charset="0"/>
              </a:rPr>
              <a:t>ANKARA-YENİMAHALLE</a:t>
            </a:r>
            <a:endParaRPr lang="ko-KR" altLang="en-US" sz="1200" b="1" dirty="0">
              <a:cs typeface="Arial" pitchFamily="34" charset="0"/>
            </a:endParaRPr>
          </a:p>
        </p:txBody>
      </p:sp>
      <p:sp>
        <p:nvSpPr>
          <p:cNvPr id="31" name="TextBox 57">
            <a:hlinkClick r:id="rId5"/>
            <a:extLst>
              <a:ext uri="{FF2B5EF4-FFF2-40B4-BE49-F238E27FC236}">
                <a16:creationId xmlns:a16="http://schemas.microsoft.com/office/drawing/2014/main" xmlns="" id="{3BB46A27-D75F-7C41-B21D-C34E614EE69F}"/>
              </a:ext>
            </a:extLst>
          </p:cNvPr>
          <p:cNvSpPr txBox="1"/>
          <p:nvPr/>
        </p:nvSpPr>
        <p:spPr>
          <a:xfrm>
            <a:off x="5795495" y="2802213"/>
            <a:ext cx="3875350" cy="307777"/>
          </a:xfrm>
          <a:prstGeom prst="rect">
            <a:avLst/>
          </a:prstGeom>
          <a:noFill/>
        </p:spPr>
        <p:txBody>
          <a:bodyPr wrap="square" rtlCol="0">
            <a:spAutoFit/>
          </a:bodyPr>
          <a:lstStyle/>
          <a:p>
            <a:r>
              <a:rPr lang="tr-TR" altLang="ko-KR" sz="1400" b="1" dirty="0" smtClean="0">
                <a:cs typeface="Arial" pitchFamily="34" charset="0"/>
              </a:rPr>
              <a:t>AKTİF ÇEVRE</a:t>
            </a:r>
            <a:endParaRPr lang="ko-KR" altLang="en-US" sz="1400" b="1" dirty="0">
              <a:cs typeface="Arial" pitchFamily="34" charset="0"/>
            </a:endParaRPr>
          </a:p>
        </p:txBody>
      </p:sp>
      <p:sp>
        <p:nvSpPr>
          <p:cNvPr id="32" name="TextBox 60">
            <a:hlinkClick r:id="rId6" action="ppaction://hlinkfile"/>
            <a:extLst>
              <a:ext uri="{FF2B5EF4-FFF2-40B4-BE49-F238E27FC236}">
                <a16:creationId xmlns:a16="http://schemas.microsoft.com/office/drawing/2014/main" xmlns="" id="{23A5102B-73F4-2043-B7AD-A2C2627D69F7}"/>
              </a:ext>
            </a:extLst>
          </p:cNvPr>
          <p:cNvSpPr txBox="1"/>
          <p:nvPr/>
        </p:nvSpPr>
        <p:spPr>
          <a:xfrm>
            <a:off x="5867601" y="3643159"/>
            <a:ext cx="3875350" cy="338554"/>
          </a:xfrm>
          <a:prstGeom prst="rect">
            <a:avLst/>
          </a:prstGeom>
          <a:noFill/>
        </p:spPr>
        <p:txBody>
          <a:bodyPr wrap="square" rtlCol="0">
            <a:spAutoFit/>
          </a:bodyPr>
          <a:lstStyle/>
          <a:p>
            <a:r>
              <a:rPr lang="tr-TR" altLang="ko-KR" sz="1600" b="1" dirty="0" smtClean="0">
                <a:cs typeface="Arial" pitchFamily="34" charset="0"/>
              </a:rPr>
              <a:t>47839 “ÇEVRECİ ATILIM SAĞLAM KATILIM”</a:t>
            </a:r>
            <a:endParaRPr lang="ko-KR" altLang="en-US" sz="1600" b="1" dirty="0">
              <a:cs typeface="Arial" pitchFamily="34" charset="0"/>
            </a:endParaRPr>
          </a:p>
        </p:txBody>
      </p:sp>
      <p:sp>
        <p:nvSpPr>
          <p:cNvPr id="34" name="TextBox 65">
            <a:extLst>
              <a:ext uri="{FF2B5EF4-FFF2-40B4-BE49-F238E27FC236}">
                <a16:creationId xmlns:a16="http://schemas.microsoft.com/office/drawing/2014/main" xmlns="" id="{123CDD5B-AC5B-0947-922B-BBE7F7A66147}"/>
              </a:ext>
            </a:extLst>
          </p:cNvPr>
          <p:cNvSpPr txBox="1"/>
          <p:nvPr/>
        </p:nvSpPr>
        <p:spPr>
          <a:xfrm>
            <a:off x="3713018" y="4885873"/>
            <a:ext cx="1084153" cy="307777"/>
          </a:xfrm>
          <a:prstGeom prst="rect">
            <a:avLst/>
          </a:prstGeom>
          <a:noFill/>
        </p:spPr>
        <p:txBody>
          <a:bodyPr wrap="square" rtlCol="0">
            <a:spAutoFit/>
          </a:bodyPr>
          <a:lstStyle/>
          <a:p>
            <a:pPr lvl="0"/>
            <a:r>
              <a:rPr lang="tr-TR" sz="1400" b="1" dirty="0">
                <a:solidFill>
                  <a:schemeClr val="bg1"/>
                </a:solidFill>
              </a:rPr>
              <a:t>BÜTÇES</a:t>
            </a:r>
            <a:r>
              <a:rPr lang="tr-TR" sz="1400" dirty="0">
                <a:solidFill>
                  <a:schemeClr val="bg1"/>
                </a:solidFill>
              </a:rPr>
              <a:t>İ</a:t>
            </a:r>
          </a:p>
        </p:txBody>
      </p:sp>
      <p:sp>
        <p:nvSpPr>
          <p:cNvPr id="36" name="TextBox 66">
            <a:hlinkClick r:id="rId7" action="ppaction://hlinkfile"/>
            <a:extLst>
              <a:ext uri="{FF2B5EF4-FFF2-40B4-BE49-F238E27FC236}">
                <a16:creationId xmlns:a16="http://schemas.microsoft.com/office/drawing/2014/main" xmlns="" id="{6D1C578C-1DA2-D540-8E5C-3955EDD86D29}"/>
              </a:ext>
            </a:extLst>
          </p:cNvPr>
          <p:cNvSpPr txBox="1"/>
          <p:nvPr/>
        </p:nvSpPr>
        <p:spPr>
          <a:xfrm flipH="1">
            <a:off x="5828588" y="5243731"/>
            <a:ext cx="4553143" cy="338554"/>
          </a:xfrm>
          <a:prstGeom prst="rect">
            <a:avLst/>
          </a:prstGeom>
          <a:noFill/>
        </p:spPr>
        <p:txBody>
          <a:bodyPr wrap="square" rtlCol="0">
            <a:spAutoFit/>
          </a:bodyPr>
          <a:lstStyle/>
          <a:p>
            <a:r>
              <a:rPr lang="tr-TR" altLang="ko-KR" sz="1600" b="1" dirty="0" smtClean="0">
                <a:solidFill>
                  <a:schemeClr val="bg1"/>
                </a:solidFill>
                <a:cs typeface="Arial" pitchFamily="34" charset="0"/>
              </a:rPr>
              <a:t>18.500TL</a:t>
            </a:r>
            <a:endParaRPr lang="ko-KR" altLang="en-US" sz="1600" b="1" dirty="0">
              <a:solidFill>
                <a:schemeClr val="bg1"/>
              </a:solidFill>
              <a:cs typeface="Arial" pitchFamily="34" charset="0"/>
            </a:endParaRPr>
          </a:p>
        </p:txBody>
      </p:sp>
      <p:sp>
        <p:nvSpPr>
          <p:cNvPr id="38" name="Rectangle 30">
            <a:extLst>
              <a:ext uri="{FF2B5EF4-FFF2-40B4-BE49-F238E27FC236}">
                <a16:creationId xmlns:a16="http://schemas.microsoft.com/office/drawing/2014/main" xmlns="" id="{2F0215CF-3D88-9C4D-B49D-25D4352257C1}"/>
              </a:ext>
            </a:extLst>
          </p:cNvPr>
          <p:cNvSpPr/>
          <p:nvPr/>
        </p:nvSpPr>
        <p:spPr>
          <a:xfrm>
            <a:off x="10367954" y="4464232"/>
            <a:ext cx="393992" cy="432623"/>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
        <p:nvSpPr>
          <p:cNvPr id="44" name="Metin kutusu 43">
            <a:extLst>
              <a:ext uri="{FF2B5EF4-FFF2-40B4-BE49-F238E27FC236}">
                <a16:creationId xmlns:a16="http://schemas.microsoft.com/office/drawing/2014/main" xmlns="" id="{A36340F1-AC19-614E-97E7-ACBD0407FCF2}"/>
              </a:ext>
            </a:extLst>
          </p:cNvPr>
          <p:cNvSpPr txBox="1"/>
          <p:nvPr/>
        </p:nvSpPr>
        <p:spPr>
          <a:xfrm rot="16200000">
            <a:off x="-309957" y="3156531"/>
            <a:ext cx="2713543" cy="1015663"/>
          </a:xfrm>
          <a:prstGeom prst="rect">
            <a:avLst/>
          </a:prstGeom>
          <a:noFill/>
        </p:spPr>
        <p:txBody>
          <a:bodyPr wrap="square" rtlCol="0">
            <a:spAutoFit/>
          </a:bodyPr>
          <a:lstStyle/>
          <a:p>
            <a:r>
              <a:rPr lang="tr-TR" sz="2000" b="1" dirty="0" smtClean="0">
                <a:solidFill>
                  <a:schemeClr val="bg1"/>
                </a:solidFill>
              </a:rPr>
              <a:t> EĞİTİM,ARAŞTIRMA VE KOORDİNASYON GENEL MÜDÜRLÜĞÜ</a:t>
            </a:r>
          </a:p>
        </p:txBody>
      </p:sp>
      <p:pic>
        <p:nvPicPr>
          <p:cNvPr id="42" name="Resim 41"/>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215994" y="1928956"/>
            <a:ext cx="546728" cy="546728"/>
          </a:xfrm>
          <a:prstGeom prst="rect">
            <a:avLst/>
          </a:prstGeom>
        </p:spPr>
      </p:pic>
      <p:sp>
        <p:nvSpPr>
          <p:cNvPr id="2" name="Dikdörtgen 1"/>
          <p:cNvSpPr/>
          <p:nvPr/>
        </p:nvSpPr>
        <p:spPr>
          <a:xfrm>
            <a:off x="3883622" y="625963"/>
            <a:ext cx="4923494" cy="830997"/>
          </a:xfrm>
          <a:prstGeom prst="rect">
            <a:avLst/>
          </a:prstGeom>
        </p:spPr>
        <p:txBody>
          <a:bodyPr wrap="square">
            <a:spAutoFit/>
          </a:bodyPr>
          <a:lstStyle/>
          <a:p>
            <a:r>
              <a:rPr lang="tr-TR" sz="2400" b="1" dirty="0">
                <a:solidFill>
                  <a:schemeClr val="bg1"/>
                </a:solidFill>
                <a:latin typeface="arial" panose="020B0604020202020204" pitchFamily="34" charset="0"/>
              </a:rPr>
              <a:t>Gençlik Projeleri Destek Programı (GPDP)</a:t>
            </a:r>
            <a:endParaRPr lang="tr-TR" sz="2400" b="1" dirty="0">
              <a:solidFill>
                <a:schemeClr val="bg1"/>
              </a:solidFill>
            </a:endParaRPr>
          </a:p>
        </p:txBody>
      </p:sp>
      <p:pic>
        <p:nvPicPr>
          <p:cNvPr id="37" name="6 İçerik Yer Tutucusu"/>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012432" y="198893"/>
            <a:ext cx="1863815" cy="1863815"/>
          </a:xfrm>
          <a:prstGeom prst="rect">
            <a:avLst/>
          </a:prstGeom>
        </p:spPr>
      </p:pic>
      <p:sp>
        <p:nvSpPr>
          <p:cNvPr id="35" name="Rectangle 30">
            <a:extLst>
              <a:ext uri="{FF2B5EF4-FFF2-40B4-BE49-F238E27FC236}">
                <a16:creationId xmlns:a16="http://schemas.microsoft.com/office/drawing/2014/main" xmlns="" id="{2F0215CF-3D88-9C4D-B49D-25D4352257C1}"/>
              </a:ext>
            </a:extLst>
          </p:cNvPr>
          <p:cNvSpPr/>
          <p:nvPr/>
        </p:nvSpPr>
        <p:spPr>
          <a:xfrm>
            <a:off x="10361962" y="5253160"/>
            <a:ext cx="393992" cy="432623"/>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ko-KR" altLang="en-US" sz="2025">
              <a:solidFill>
                <a:schemeClr val="tx1"/>
              </a:solidFill>
            </a:endParaRPr>
          </a:p>
        </p:txBody>
      </p:sp>
    </p:spTree>
    <p:extLst>
      <p:ext uri="{BB962C8B-B14F-4D97-AF65-F5344CB8AC3E}">
        <p14:creationId xmlns:p14="http://schemas.microsoft.com/office/powerpoint/2010/main" xmlns="" val="2397946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639372" y="187325"/>
            <a:ext cx="3932237" cy="1600200"/>
          </a:xfrm>
        </p:spPr>
        <p:txBody>
          <a:bodyPr/>
          <a:lstStyle/>
          <a:p>
            <a:pPr algn="ctr"/>
            <a:r>
              <a:rPr lang="tr-TR" b="1" dirty="0" smtClean="0"/>
              <a:t>11.BİZİM BAHÇE UYGULAMASI</a:t>
            </a:r>
            <a:br>
              <a:rPr lang="tr-TR" b="1" dirty="0" smtClean="0"/>
            </a:br>
            <a:r>
              <a:rPr lang="tr-TR" b="1" dirty="0" smtClean="0"/>
              <a:t>EKO OKUL…</a:t>
            </a:r>
            <a:endParaRPr lang="tr-TR" b="1" dirty="0"/>
          </a:p>
        </p:txBody>
      </p:sp>
      <p:sp>
        <p:nvSpPr>
          <p:cNvPr id="4" name="3 Metin Yer Tutucusu"/>
          <p:cNvSpPr>
            <a:spLocks noGrp="1"/>
          </p:cNvSpPr>
          <p:nvPr>
            <p:ph type="body" sz="half" idx="2"/>
          </p:nvPr>
        </p:nvSpPr>
        <p:spPr/>
        <p:txBody>
          <a:bodyPr/>
          <a:lstStyle/>
          <a:p>
            <a:endParaRPr lang="tr-TR" dirty="0"/>
          </a:p>
        </p:txBody>
      </p:sp>
      <p:pic>
        <p:nvPicPr>
          <p:cNvPr id="5" name="4 Resim" descr="C:\Users\Acer\Desktop\GSB LOGOLAR\ÇEVRE BAKANLIĞI PROJE\O ATIK\EKO OKUL.jpg"/>
          <p:cNvPicPr/>
          <p:nvPr/>
        </p:nvPicPr>
        <p:blipFill>
          <a:blip r:embed="rId2"/>
          <a:srcRect/>
          <a:stretch>
            <a:fillRect/>
          </a:stretch>
        </p:blipFill>
        <p:spPr bwMode="auto">
          <a:xfrm>
            <a:off x="839788" y="2057400"/>
            <a:ext cx="3932237" cy="38036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İçerik Yer Tutucusu" descr="C:\Users\Acer\Desktop\GSB LOGOLAR\ÇEVRE BAKANLIĞI PROJE\O ATIK\mayıs foto\20190419_093713.jpg"/>
          <p:cNvPicPr>
            <a:picLocks noGrp="1"/>
          </p:cNvPicPr>
          <p:nvPr>
            <p:ph idx="1"/>
          </p:nvPr>
        </p:nvPicPr>
        <p:blipFill>
          <a:blip r:embed="rId3"/>
          <a:srcRect/>
          <a:stretch>
            <a:fillRect/>
          </a:stretch>
        </p:blipFill>
        <p:spPr bwMode="auto">
          <a:xfrm>
            <a:off x="5527874" y="987425"/>
            <a:ext cx="2741414" cy="48736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6 Resim" descr="C:\Users\Acer\Desktop\GSB LOGOLAR\ÇEVRE BAKANLIĞI PROJE\O ATIK\mayıs foto\20190503_131910_HDR.jpg"/>
          <p:cNvPicPr/>
          <p:nvPr/>
        </p:nvPicPr>
        <p:blipFill>
          <a:blip r:embed="rId4"/>
          <a:srcRect/>
          <a:stretch>
            <a:fillRect/>
          </a:stretch>
        </p:blipFill>
        <p:spPr bwMode="auto">
          <a:xfrm rot="10800000">
            <a:off x="8546491" y="987423"/>
            <a:ext cx="3416300" cy="21065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7 Resim" descr="C:\Users\Acer\Desktop\GSB LOGOLAR\ÇEVRE BAKANLIĞI PROJE\O ATIK\mayıs foto\20190503_131904_HDR.jpg"/>
          <p:cNvPicPr/>
          <p:nvPr/>
        </p:nvPicPr>
        <p:blipFill>
          <a:blip r:embed="rId5"/>
          <a:srcRect/>
          <a:stretch>
            <a:fillRect/>
          </a:stretch>
        </p:blipFill>
        <p:spPr bwMode="auto">
          <a:xfrm rot="10800000">
            <a:off x="8546491" y="3546629"/>
            <a:ext cx="3416300" cy="23144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dirty="0" smtClean="0"/>
              <a:t>BİZİM BAHÇE UYGULAMASI</a:t>
            </a:r>
            <a:endParaRPr lang="tr-TR" dirty="0"/>
          </a:p>
        </p:txBody>
      </p:sp>
      <p:sp>
        <p:nvSpPr>
          <p:cNvPr id="4" name="3 Metin Yer Tutucusu"/>
          <p:cNvSpPr>
            <a:spLocks noGrp="1"/>
          </p:cNvSpPr>
          <p:nvPr>
            <p:ph type="body" sz="half" idx="2"/>
          </p:nvPr>
        </p:nvSpPr>
        <p:spPr>
          <a:xfrm>
            <a:off x="-438410" y="2057400"/>
            <a:ext cx="5210436" cy="3811588"/>
          </a:xfrm>
        </p:spPr>
        <p:txBody>
          <a:bodyPr/>
          <a:lstStyle/>
          <a:p>
            <a:endParaRPr lang="tr-TR" dirty="0" smtClean="0"/>
          </a:p>
          <a:p>
            <a:endParaRPr lang="tr-TR" dirty="0" smtClean="0"/>
          </a:p>
          <a:p>
            <a:r>
              <a:rPr lang="tr-TR" sz="2000" dirty="0" smtClean="0"/>
              <a:t>11.1 Atık Malzemelerden  Dış Mekan Sera Çalışması Yapıldı </a:t>
            </a:r>
            <a:endParaRPr lang="tr-TR" sz="2000" dirty="0"/>
          </a:p>
        </p:txBody>
      </p:sp>
      <p:pic>
        <p:nvPicPr>
          <p:cNvPr id="5" name="4 İçerik Yer Tutucusu" descr="C:\Users\Acer\Desktop\GSB LOGOLAR\ÇEVRE BAKANLIĞI PROJE\O ATIK\mayıs foto\20190502_111730.jpg"/>
          <p:cNvPicPr>
            <a:picLocks noGrp="1"/>
          </p:cNvPicPr>
          <p:nvPr>
            <p:ph idx="1"/>
          </p:nvPr>
        </p:nvPicPr>
        <p:blipFill>
          <a:blip r:embed="rId2"/>
          <a:srcRect/>
          <a:stretch>
            <a:fillRect/>
          </a:stretch>
        </p:blipFill>
        <p:spPr bwMode="auto">
          <a:xfrm>
            <a:off x="7766135" y="4023142"/>
            <a:ext cx="3970752" cy="22108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Resim" descr="C:\Users\Acer\Desktop\GSB LOGOLAR\ÇEVRE BAKANLIĞI PROJE\O ATIK\mayıs foto\20190502_104755.jpg"/>
          <p:cNvPicPr/>
          <p:nvPr/>
        </p:nvPicPr>
        <p:blipFill>
          <a:blip r:embed="rId3"/>
          <a:srcRect/>
          <a:stretch>
            <a:fillRect/>
          </a:stretch>
        </p:blipFill>
        <p:spPr bwMode="auto">
          <a:xfrm rot="5400000">
            <a:off x="5137659" y="643103"/>
            <a:ext cx="3265315" cy="24425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6 Resim" descr="C:\Users\Acer\Desktop\GSB LOGOLAR\ÇEVRE BAKANLIĞI PROJE\O ATIK\mayıs foto\20190416_102034.jpg"/>
          <p:cNvPicPr/>
          <p:nvPr/>
        </p:nvPicPr>
        <p:blipFill>
          <a:blip r:embed="rId4"/>
          <a:srcRect/>
          <a:stretch>
            <a:fillRect/>
          </a:stretch>
        </p:blipFill>
        <p:spPr bwMode="auto">
          <a:xfrm rot="5400000">
            <a:off x="8475846" y="711997"/>
            <a:ext cx="3265315" cy="230478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7 Resim" descr="C:\Users\Acer\Desktop\GSB LOGOLAR\ÇEVRE BAKANLIĞI PROJE\O ATIK\mayıs foto\20190503_130446.jpg"/>
          <p:cNvPicPr/>
          <p:nvPr/>
        </p:nvPicPr>
        <p:blipFill>
          <a:blip r:embed="rId5"/>
          <a:srcRect/>
          <a:stretch>
            <a:fillRect/>
          </a:stretch>
        </p:blipFill>
        <p:spPr bwMode="auto">
          <a:xfrm rot="5400000">
            <a:off x="4496840" y="3885356"/>
            <a:ext cx="2755729" cy="25803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0208" y="250520"/>
            <a:ext cx="4772021" cy="1600200"/>
          </a:xfrm>
        </p:spPr>
        <p:txBody>
          <a:bodyPr/>
          <a:lstStyle/>
          <a:p>
            <a:pPr algn="ctr"/>
            <a:r>
              <a:rPr lang="tr-TR" b="1" dirty="0" smtClean="0"/>
              <a:t>12.ATIK MALZEME SERGİMİZ </a:t>
            </a:r>
            <a:r>
              <a:rPr lang="tr-TR" b="1" dirty="0" smtClean="0"/>
              <a:t/>
            </a:r>
            <a:br>
              <a:rPr lang="tr-TR" b="1" dirty="0" smtClean="0"/>
            </a:br>
            <a:r>
              <a:rPr lang="tr-TR" b="1" dirty="0" smtClean="0"/>
              <a:t>1</a:t>
            </a:r>
            <a:r>
              <a:rPr lang="tr-TR" b="1" dirty="0" smtClean="0"/>
              <a:t>. ETKİNLİK</a:t>
            </a:r>
            <a:endParaRPr lang="tr-TR" b="1" dirty="0"/>
          </a:p>
        </p:txBody>
      </p:sp>
      <p:sp>
        <p:nvSpPr>
          <p:cNvPr id="4" name="3 Metin Yer Tutucusu"/>
          <p:cNvSpPr>
            <a:spLocks noGrp="1"/>
          </p:cNvSpPr>
          <p:nvPr>
            <p:ph type="body" sz="half" idx="2"/>
          </p:nvPr>
        </p:nvSpPr>
        <p:spPr/>
        <p:txBody>
          <a:bodyPr/>
          <a:lstStyle/>
          <a:p>
            <a:endParaRPr lang="tr-TR" dirty="0"/>
          </a:p>
        </p:txBody>
      </p:sp>
      <p:pic>
        <p:nvPicPr>
          <p:cNvPr id="6" name="5 İçerik Yer Tutucusu" descr="C:\Users\Acer\Desktop\GSB LOGOLAR\ÇEVRE BAKANLIĞI PROJE\O ATIK\mayıs foto\20190503_113239.jpg"/>
          <p:cNvPicPr>
            <a:picLocks noGrp="1"/>
          </p:cNvPicPr>
          <p:nvPr>
            <p:ph idx="1"/>
          </p:nvPr>
        </p:nvPicPr>
        <p:blipFill>
          <a:blip r:embed="rId2"/>
          <a:srcRect/>
          <a:stretch>
            <a:fillRect/>
          </a:stretch>
        </p:blipFill>
        <p:spPr bwMode="auto">
          <a:xfrm>
            <a:off x="6099211" y="457200"/>
            <a:ext cx="4504266" cy="298745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6 Resim" descr="C:\Users\Acer\Desktop\GSB LOGOLAR\ÇEVRE BAKANLIĞI PROJE\O ATIK\mayıs foto\20190503_113239.jpg"/>
          <p:cNvPicPr/>
          <p:nvPr/>
        </p:nvPicPr>
        <p:blipFill>
          <a:blip r:embed="rId2"/>
          <a:srcRect/>
          <a:stretch>
            <a:fillRect/>
          </a:stretch>
        </p:blipFill>
        <p:spPr bwMode="auto">
          <a:xfrm>
            <a:off x="6099211" y="3990975"/>
            <a:ext cx="4504266" cy="25336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7 Resim" descr="C:\Users\Acer\Desktop\GSB LOGOLAR\ÇEVRE BAKANLIĞI PROJE\O ATIK\mayıs foto\20190503_113157_HDR.jpg"/>
          <p:cNvPicPr/>
          <p:nvPr/>
        </p:nvPicPr>
        <p:blipFill>
          <a:blip r:embed="rId3"/>
          <a:srcRect/>
          <a:stretch>
            <a:fillRect/>
          </a:stretch>
        </p:blipFill>
        <p:spPr bwMode="auto">
          <a:xfrm rot="10800000">
            <a:off x="839785" y="2057399"/>
            <a:ext cx="4258307" cy="38115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63383" y="457200"/>
            <a:ext cx="3932237" cy="1600200"/>
          </a:xfrm>
        </p:spPr>
        <p:txBody>
          <a:bodyPr/>
          <a:lstStyle/>
          <a:p>
            <a:r>
              <a:rPr lang="tr-TR" b="1" dirty="0" smtClean="0"/>
              <a:t>YENİDEN BAŞLIYORUZ</a:t>
            </a:r>
            <a:endParaRPr lang="tr-TR" b="1" dirty="0"/>
          </a:p>
        </p:txBody>
      </p:sp>
      <p:sp>
        <p:nvSpPr>
          <p:cNvPr id="4" name="3 Metin Yer Tutucusu"/>
          <p:cNvSpPr>
            <a:spLocks noGrp="1"/>
          </p:cNvSpPr>
          <p:nvPr>
            <p:ph type="body" sz="half" idx="2"/>
          </p:nvPr>
        </p:nvSpPr>
        <p:spPr>
          <a:xfrm>
            <a:off x="1" y="2057400"/>
            <a:ext cx="4459266" cy="3811588"/>
          </a:xfrm>
        </p:spPr>
        <p:txBody>
          <a:bodyPr/>
          <a:lstStyle/>
          <a:p>
            <a:endParaRPr lang="tr-TR" dirty="0" smtClean="0"/>
          </a:p>
          <a:p>
            <a:endParaRPr lang="tr-TR" dirty="0" smtClean="0"/>
          </a:p>
          <a:p>
            <a:r>
              <a:rPr lang="tr-TR" sz="2000" dirty="0" smtClean="0"/>
              <a:t>12.1 Büyük Boyutlu  Duvar Pano Çalışması ve Çöp </a:t>
            </a:r>
          </a:p>
          <a:p>
            <a:r>
              <a:rPr lang="tr-TR" sz="2000" dirty="0" smtClean="0"/>
              <a:t>12.2 Torbası  Giysi Tasarımı</a:t>
            </a:r>
            <a:endParaRPr lang="tr-TR" sz="2000" dirty="0"/>
          </a:p>
        </p:txBody>
      </p:sp>
      <p:pic>
        <p:nvPicPr>
          <p:cNvPr id="5" name="4 İçerik Yer Tutucusu" descr="C:\Users\Acer\Desktop\a87788f5-cf6d-4edc-968e-bd4510c6e32f.jpg"/>
          <p:cNvPicPr>
            <a:picLocks noGrp="1"/>
          </p:cNvPicPr>
          <p:nvPr>
            <p:ph idx="1"/>
          </p:nvPr>
        </p:nvPicPr>
        <p:blipFill>
          <a:blip r:embed="rId2"/>
          <a:srcRect/>
          <a:stretch>
            <a:fillRect/>
          </a:stretch>
        </p:blipFill>
        <p:spPr bwMode="auto">
          <a:xfrm>
            <a:off x="7916448" y="706061"/>
            <a:ext cx="3896889" cy="24630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Resim" descr="C:\Users\Acer\Desktop\0d4098ca-191d-4231-bc2d-c3fc2dcce1ef.jpg"/>
          <p:cNvPicPr/>
          <p:nvPr/>
        </p:nvPicPr>
        <p:blipFill>
          <a:blip r:embed="rId3"/>
          <a:srcRect/>
          <a:stretch>
            <a:fillRect/>
          </a:stretch>
        </p:blipFill>
        <p:spPr bwMode="auto">
          <a:xfrm>
            <a:off x="4867275" y="706062"/>
            <a:ext cx="2457450" cy="54458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6 Resim" descr="C:\Users\Acer\Desktop\26d3de47-4c0f-4e68-9046-c8e74df6efb2.jpg"/>
          <p:cNvPicPr/>
          <p:nvPr/>
        </p:nvPicPr>
        <p:blipFill>
          <a:blip r:embed="rId4"/>
          <a:srcRect/>
          <a:stretch>
            <a:fillRect/>
          </a:stretch>
        </p:blipFill>
        <p:spPr bwMode="auto">
          <a:xfrm>
            <a:off x="7916448" y="3577294"/>
            <a:ext cx="3896889" cy="257464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89059" y="187325"/>
            <a:ext cx="3932237" cy="1600200"/>
          </a:xfrm>
        </p:spPr>
        <p:txBody>
          <a:bodyPr/>
          <a:lstStyle/>
          <a:p>
            <a:pPr algn="ctr"/>
            <a:r>
              <a:rPr lang="tr-TR" b="1" dirty="0" smtClean="0"/>
              <a:t>12.3.ÇEVRE GÖRSEL </a:t>
            </a:r>
            <a:r>
              <a:rPr lang="tr-TR" b="1" dirty="0" smtClean="0"/>
              <a:t/>
            </a:r>
            <a:br>
              <a:rPr lang="tr-TR" b="1" dirty="0" smtClean="0"/>
            </a:br>
            <a:r>
              <a:rPr lang="tr-TR" sz="500" b="1" dirty="0" smtClean="0"/>
              <a:t/>
            </a:r>
            <a:br>
              <a:rPr lang="tr-TR" sz="500" b="1" dirty="0" smtClean="0"/>
            </a:br>
            <a:r>
              <a:rPr lang="tr-TR" b="1" dirty="0" smtClean="0"/>
              <a:t>İLETİŞİM </a:t>
            </a:r>
            <a:r>
              <a:rPr lang="tr-TR" b="1" dirty="0" smtClean="0"/>
              <a:t>ETKİNLİĞİ</a:t>
            </a:r>
            <a:endParaRPr lang="tr-TR" b="1" dirty="0"/>
          </a:p>
        </p:txBody>
      </p:sp>
      <p:sp>
        <p:nvSpPr>
          <p:cNvPr id="3" name="2 İçerik Yer Tutucusu"/>
          <p:cNvSpPr>
            <a:spLocks noGrp="1"/>
          </p:cNvSpPr>
          <p:nvPr>
            <p:ph idx="1"/>
          </p:nvPr>
        </p:nvSpPr>
        <p:spPr/>
        <p:txBody>
          <a:bodyPr/>
          <a:lstStyle/>
          <a:p>
            <a:endParaRPr lang="tr-TR" dirty="0"/>
          </a:p>
        </p:txBody>
      </p:sp>
      <p:pic>
        <p:nvPicPr>
          <p:cNvPr id="6" name="5 Resim" descr="C:\Users\Acer\Desktop\34ca001d-2ecd-4072-a919-3beb43d5580d.jpg"/>
          <p:cNvPicPr/>
          <p:nvPr/>
        </p:nvPicPr>
        <p:blipFill>
          <a:blip r:embed="rId2"/>
          <a:srcRect/>
          <a:stretch>
            <a:fillRect/>
          </a:stretch>
        </p:blipFill>
        <p:spPr bwMode="auto">
          <a:xfrm>
            <a:off x="489060" y="2057400"/>
            <a:ext cx="3932236" cy="425571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6 Resim" descr="C:\Users\Acer\Desktop\7b2786a7-a095-4953-a5ac-7b9d7fa58f4d.jpg"/>
          <p:cNvPicPr/>
          <p:nvPr/>
        </p:nvPicPr>
        <p:blipFill>
          <a:blip r:embed="rId3"/>
          <a:srcRect l="11289" t="13965" r="7347" b="27330"/>
          <a:stretch>
            <a:fillRect/>
          </a:stretch>
        </p:blipFill>
        <p:spPr bwMode="auto">
          <a:xfrm>
            <a:off x="5183188" y="987425"/>
            <a:ext cx="6172200" cy="48736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38929" y="626301"/>
            <a:ext cx="3932237" cy="1600200"/>
          </a:xfrm>
        </p:spPr>
        <p:txBody>
          <a:bodyPr/>
          <a:lstStyle/>
          <a:p>
            <a:pPr algn="ctr"/>
            <a:r>
              <a:rPr lang="tr-TR" b="1" dirty="0" smtClean="0"/>
              <a:t>ÇEVRE İÇİN </a:t>
            </a:r>
            <a:r>
              <a:rPr lang="tr-TR" b="1" dirty="0" smtClean="0"/>
              <a:t/>
            </a:r>
            <a:br>
              <a:rPr lang="tr-TR" b="1" dirty="0" smtClean="0"/>
            </a:br>
            <a:r>
              <a:rPr lang="tr-TR" b="1" dirty="0" smtClean="0"/>
              <a:t>ELİMİZDEN</a:t>
            </a:r>
            <a:r>
              <a:rPr lang="tr-TR" b="1" dirty="0" smtClean="0"/>
              <a:t/>
            </a:r>
            <a:br>
              <a:rPr lang="tr-TR" b="1" dirty="0" smtClean="0"/>
            </a:br>
            <a:r>
              <a:rPr lang="tr-TR" b="1" dirty="0" smtClean="0"/>
              <a:t>GELENİN EN İYİSİ </a:t>
            </a:r>
            <a:r>
              <a:rPr lang="tr-TR" b="1" dirty="0" smtClean="0"/>
              <a:t/>
            </a:r>
            <a:br>
              <a:rPr lang="tr-TR" b="1" dirty="0" smtClean="0"/>
            </a:br>
            <a:r>
              <a:rPr lang="tr-TR" b="1" dirty="0" smtClean="0"/>
              <a:t>SERGİ </a:t>
            </a:r>
            <a:r>
              <a:rPr lang="tr-TR" b="1" dirty="0" smtClean="0"/>
              <a:t>ETKİNLİĞİ 2</a:t>
            </a:r>
            <a:endParaRPr lang="tr-TR" b="1" dirty="0"/>
          </a:p>
        </p:txBody>
      </p:sp>
      <p:sp>
        <p:nvSpPr>
          <p:cNvPr id="4" name="3 Metin Yer Tutucusu"/>
          <p:cNvSpPr>
            <a:spLocks noGrp="1"/>
          </p:cNvSpPr>
          <p:nvPr>
            <p:ph type="body" sz="half" idx="2"/>
          </p:nvPr>
        </p:nvSpPr>
        <p:spPr>
          <a:xfrm>
            <a:off x="538620" y="2057400"/>
            <a:ext cx="4233406" cy="3811588"/>
          </a:xfrm>
        </p:spPr>
        <p:txBody>
          <a:bodyPr/>
          <a:lstStyle/>
          <a:p>
            <a:endParaRPr lang="tr-TR" dirty="0" smtClean="0"/>
          </a:p>
          <a:p>
            <a:endParaRPr lang="tr-TR" dirty="0" smtClean="0"/>
          </a:p>
          <a:p>
            <a:r>
              <a:rPr lang="tr-TR" sz="2000" dirty="0" smtClean="0"/>
              <a:t>12.4 Geri Dönüşüm Etkinliği </a:t>
            </a:r>
          </a:p>
          <a:p>
            <a:r>
              <a:rPr lang="tr-TR" sz="2000" dirty="0" smtClean="0"/>
              <a:t>Kapsamından Yeniden </a:t>
            </a:r>
          </a:p>
          <a:p>
            <a:r>
              <a:rPr lang="tr-TR" sz="2000" dirty="0" smtClean="0"/>
              <a:t>Kazanılan Dekorasyon Ürünleri</a:t>
            </a:r>
            <a:endParaRPr lang="tr-TR" sz="2000" dirty="0"/>
          </a:p>
        </p:txBody>
      </p:sp>
      <p:pic>
        <p:nvPicPr>
          <p:cNvPr id="5122" name="Picture 2" descr="C:\Users\Acer\Desktop\01ef87b3-750f-4e69-a1b8-95349fdab0f5.jpg"/>
          <p:cNvPicPr>
            <a:picLocks noGrp="1" noChangeAspect="1" noChangeArrowheads="1"/>
          </p:cNvPicPr>
          <p:nvPr>
            <p:ph idx="1"/>
          </p:nvPr>
        </p:nvPicPr>
        <p:blipFill>
          <a:blip r:embed="rId2"/>
          <a:srcRect/>
          <a:stretch>
            <a:fillRect/>
          </a:stretch>
        </p:blipFill>
        <p:spPr bwMode="auto">
          <a:xfrm>
            <a:off x="5924985" y="457200"/>
            <a:ext cx="4145941" cy="28954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Resim" descr="C:\Users\Acer\Desktop\8cfafb98-1889-4045-bf32-715a1b3ddfb0.jpg"/>
          <p:cNvPicPr/>
          <p:nvPr/>
        </p:nvPicPr>
        <p:blipFill>
          <a:blip r:embed="rId3"/>
          <a:srcRect/>
          <a:stretch>
            <a:fillRect/>
          </a:stretch>
        </p:blipFill>
        <p:spPr bwMode="auto">
          <a:xfrm>
            <a:off x="8179429" y="3615977"/>
            <a:ext cx="3746500" cy="28098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6 Resim" descr="C:\Users\Acer\Desktop\6f821c3b-7571-4076-9876-793b240b5187.jpg"/>
          <p:cNvPicPr/>
          <p:nvPr/>
        </p:nvPicPr>
        <p:blipFill>
          <a:blip r:embed="rId4"/>
          <a:srcRect/>
          <a:stretch>
            <a:fillRect/>
          </a:stretch>
        </p:blipFill>
        <p:spPr bwMode="auto">
          <a:xfrm>
            <a:off x="4171166" y="3615977"/>
            <a:ext cx="3684089" cy="28098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839788" y="263046"/>
            <a:ext cx="3932237" cy="1600200"/>
          </a:xfrm>
        </p:spPr>
        <p:txBody>
          <a:bodyPr/>
          <a:lstStyle/>
          <a:p>
            <a:pPr algn="ctr"/>
            <a:r>
              <a:rPr lang="tr-TR" b="1" dirty="0" smtClean="0"/>
              <a:t>HAYAT AĞACI ÇALIŞMASI ETKİNLİK 12.5</a:t>
            </a:r>
            <a:endParaRPr lang="tr-TR" b="1" dirty="0"/>
          </a:p>
        </p:txBody>
      </p:sp>
      <p:sp>
        <p:nvSpPr>
          <p:cNvPr id="4" name="3 Metin Yer Tutucusu"/>
          <p:cNvSpPr>
            <a:spLocks noGrp="1"/>
          </p:cNvSpPr>
          <p:nvPr>
            <p:ph type="body" sz="half" idx="2"/>
          </p:nvPr>
        </p:nvSpPr>
        <p:spPr/>
        <p:txBody>
          <a:bodyPr/>
          <a:lstStyle/>
          <a:p>
            <a:endParaRPr lang="tr-TR" dirty="0"/>
          </a:p>
        </p:txBody>
      </p:sp>
      <p:pic>
        <p:nvPicPr>
          <p:cNvPr id="6" name="5 Resim" descr="C:\Users\Acer\Desktop\41be8d9f-87e0-482a-a0ad-d251205e60c8.jpg"/>
          <p:cNvPicPr/>
          <p:nvPr/>
        </p:nvPicPr>
        <p:blipFill>
          <a:blip r:embed="rId2"/>
          <a:srcRect/>
          <a:stretch>
            <a:fillRect/>
          </a:stretch>
        </p:blipFill>
        <p:spPr bwMode="auto">
          <a:xfrm>
            <a:off x="839788" y="2057400"/>
            <a:ext cx="3932237" cy="38036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147" name="Picture 3" descr="C:\Users\Acer\Desktop\b9588376-cc2d-42e4-af83-1df0221b6b05.jpg"/>
          <p:cNvPicPr>
            <a:picLocks noGrp="1" noChangeAspect="1" noChangeArrowheads="1"/>
          </p:cNvPicPr>
          <p:nvPr>
            <p:ph idx="1"/>
          </p:nvPr>
        </p:nvPicPr>
        <p:blipFill>
          <a:blip r:embed="rId3"/>
          <a:srcRect/>
          <a:stretch>
            <a:fillRect/>
          </a:stretch>
        </p:blipFill>
        <p:spPr bwMode="auto">
          <a:xfrm>
            <a:off x="5076342" y="1615162"/>
            <a:ext cx="2979661" cy="34884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7 Resim" descr="C:\Users\Acer\Desktop\b266ccc4-1351-4a5d-bb3c-e74ff4278874.jpg"/>
          <p:cNvPicPr/>
          <p:nvPr/>
        </p:nvPicPr>
        <p:blipFill>
          <a:blip r:embed="rId4"/>
          <a:srcRect/>
          <a:stretch>
            <a:fillRect/>
          </a:stretch>
        </p:blipFill>
        <p:spPr bwMode="auto">
          <a:xfrm>
            <a:off x="8404964" y="457201"/>
            <a:ext cx="3549040" cy="26694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9 Resim" descr="C:\Users\Acer\Desktop\3e3ee687-5b46-43a2-896f-f3530ca177a3.jpg"/>
          <p:cNvPicPr/>
          <p:nvPr/>
        </p:nvPicPr>
        <p:blipFill>
          <a:blip r:embed="rId5"/>
          <a:srcRect/>
          <a:stretch>
            <a:fillRect/>
          </a:stretch>
        </p:blipFill>
        <p:spPr bwMode="auto">
          <a:xfrm>
            <a:off x="9011955" y="3359411"/>
            <a:ext cx="2243202" cy="327694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0" y="457200"/>
            <a:ext cx="4772025" cy="1600200"/>
          </a:xfrm>
        </p:spPr>
        <p:txBody>
          <a:bodyPr/>
          <a:lstStyle/>
          <a:p>
            <a:pPr algn="ctr"/>
            <a:r>
              <a:rPr lang="tr-TR" sz="2800" b="1" dirty="0" smtClean="0"/>
              <a:t>AKRAN EĞİTİMİ ETKİNLİK </a:t>
            </a:r>
            <a:r>
              <a:rPr lang="tr-TR" sz="2800" b="1" dirty="0" smtClean="0"/>
              <a:t>3</a:t>
            </a:r>
            <a:br>
              <a:rPr lang="tr-TR" sz="2800" b="1" dirty="0" smtClean="0"/>
            </a:br>
            <a:r>
              <a:rPr lang="tr-TR" sz="2800" b="1" dirty="0" smtClean="0"/>
              <a:t>“ÇEVRE </a:t>
            </a:r>
            <a:r>
              <a:rPr lang="tr-TR" sz="2800" b="1" dirty="0" smtClean="0"/>
              <a:t>VE BİZ KONULU SEMİNER ÇALIŞMASI OKUL KAPALI DEVRE </a:t>
            </a:r>
            <a:r>
              <a:rPr lang="tr-TR" sz="2400" b="1" dirty="0" smtClean="0"/>
              <a:t>”</a:t>
            </a:r>
            <a:endParaRPr lang="tr-TR" sz="2400" b="1" dirty="0"/>
          </a:p>
        </p:txBody>
      </p:sp>
      <p:pic>
        <p:nvPicPr>
          <p:cNvPr id="5" name="4 Resim" descr="C:\Users\Acer\Desktop\ec93fb96-01b0-455e-974e-9f597940850b.jpg"/>
          <p:cNvPicPr/>
          <p:nvPr/>
        </p:nvPicPr>
        <p:blipFill>
          <a:blip r:embed="rId2"/>
          <a:srcRect/>
          <a:stretch>
            <a:fillRect/>
          </a:stretch>
        </p:blipFill>
        <p:spPr bwMode="auto">
          <a:xfrm>
            <a:off x="5746859" y="987425"/>
            <a:ext cx="2088542" cy="48736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İçerik Yer Tutucusu" descr="C:\Users\Acer\Desktop\8c502316-c2f1-4a53-8dd2-1796dd2306e7.jpg"/>
          <p:cNvPicPr>
            <a:picLocks noGrp="1"/>
          </p:cNvPicPr>
          <p:nvPr>
            <p:ph idx="1"/>
          </p:nvPr>
        </p:nvPicPr>
        <p:blipFill>
          <a:blip r:embed="rId3"/>
          <a:srcRect r="18160"/>
          <a:stretch>
            <a:fillRect/>
          </a:stretch>
        </p:blipFill>
        <p:spPr bwMode="auto">
          <a:xfrm>
            <a:off x="8790092" y="987425"/>
            <a:ext cx="2035574" cy="48736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6 Resim" descr="C:\Users\Acer\Desktop\4eb369f2-630f-4026-b71e-e321a3a66e84.jpg"/>
          <p:cNvPicPr/>
          <p:nvPr/>
        </p:nvPicPr>
        <p:blipFill>
          <a:blip r:embed="rId4"/>
          <a:srcRect/>
          <a:stretch>
            <a:fillRect/>
          </a:stretch>
        </p:blipFill>
        <p:spPr bwMode="auto">
          <a:xfrm>
            <a:off x="839788" y="2336799"/>
            <a:ext cx="3932238" cy="20383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7 Resim" descr="C:\Users\Acer\Desktop\351edcea-98df-43c2-95a7-bee596514724.jpg"/>
          <p:cNvPicPr/>
          <p:nvPr/>
        </p:nvPicPr>
        <p:blipFill>
          <a:blip r:embed="rId5"/>
          <a:srcRect/>
          <a:stretch>
            <a:fillRect/>
          </a:stretch>
        </p:blipFill>
        <p:spPr bwMode="auto">
          <a:xfrm>
            <a:off x="301169" y="4679124"/>
            <a:ext cx="3932236" cy="17876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313152" y="457200"/>
            <a:ext cx="3932237" cy="1600200"/>
          </a:xfrm>
        </p:spPr>
        <p:txBody>
          <a:bodyPr/>
          <a:lstStyle/>
          <a:p>
            <a:pPr algn="ctr"/>
            <a:r>
              <a:rPr lang="tr-TR" b="1" dirty="0" smtClean="0"/>
              <a:t>“DÜNYA İÇİN </a:t>
            </a:r>
            <a:r>
              <a:rPr lang="tr-TR" b="1" dirty="0" smtClean="0"/>
              <a:t>BİSİKLET” KONULU </a:t>
            </a:r>
            <a:r>
              <a:rPr lang="tr-TR" b="1" dirty="0" smtClean="0"/>
              <a:t>SÖYLEŞİ</a:t>
            </a:r>
            <a:endParaRPr lang="tr-TR" b="1" dirty="0"/>
          </a:p>
        </p:txBody>
      </p:sp>
      <p:sp>
        <p:nvSpPr>
          <p:cNvPr id="4" name="3 Metin Yer Tutucusu"/>
          <p:cNvSpPr>
            <a:spLocks noGrp="1"/>
          </p:cNvSpPr>
          <p:nvPr>
            <p:ph type="body" sz="half" idx="2"/>
          </p:nvPr>
        </p:nvSpPr>
        <p:spPr>
          <a:xfrm>
            <a:off x="313152" y="2057400"/>
            <a:ext cx="4458874" cy="3811588"/>
          </a:xfrm>
        </p:spPr>
        <p:txBody>
          <a:bodyPr/>
          <a:lstStyle/>
          <a:p>
            <a:endParaRPr lang="tr-TR" dirty="0" smtClean="0"/>
          </a:p>
          <a:p>
            <a:endParaRPr lang="tr-TR" dirty="0" smtClean="0"/>
          </a:p>
          <a:p>
            <a:endParaRPr lang="tr-TR" dirty="0" smtClean="0"/>
          </a:p>
          <a:p>
            <a:r>
              <a:rPr lang="tr-TR" sz="2000" b="1" dirty="0" smtClean="0"/>
              <a:t>13. </a:t>
            </a:r>
            <a:r>
              <a:rPr lang="tr-TR" sz="2000" dirty="0" smtClean="0"/>
              <a:t>Yenimahalle Trafik Eğitim Şube  Müdürlüğü </a:t>
            </a:r>
          </a:p>
          <a:p>
            <a:r>
              <a:rPr lang="tr-TR" sz="2000" dirty="0" smtClean="0"/>
              <a:t>Desteği ile….</a:t>
            </a:r>
          </a:p>
        </p:txBody>
      </p:sp>
      <p:pic>
        <p:nvPicPr>
          <p:cNvPr id="5" name="4 Resim" descr="C:\Users\Acer\Desktop\f26a251c-4a2a-4ee6-a7fd-58b11c30ea71.jpg"/>
          <p:cNvPicPr/>
          <p:nvPr/>
        </p:nvPicPr>
        <p:blipFill>
          <a:blip r:embed="rId2"/>
          <a:srcRect/>
          <a:stretch>
            <a:fillRect/>
          </a:stretch>
        </p:blipFill>
        <p:spPr bwMode="auto">
          <a:xfrm>
            <a:off x="8505171" y="2267211"/>
            <a:ext cx="3230433" cy="26805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5 İçerik Yer Tutucusu" descr="C:\Users\Acer\Desktop\bb55b77c-3e6c-463c-87d1-61b4d51efd71.jpg"/>
          <p:cNvPicPr>
            <a:picLocks noGrp="1"/>
          </p:cNvPicPr>
          <p:nvPr>
            <p:ph idx="1"/>
          </p:nvPr>
        </p:nvPicPr>
        <p:blipFill>
          <a:blip r:embed="rId3"/>
          <a:srcRect/>
          <a:stretch>
            <a:fillRect/>
          </a:stretch>
        </p:blipFill>
        <p:spPr bwMode="auto">
          <a:xfrm>
            <a:off x="5250190" y="987425"/>
            <a:ext cx="2741414" cy="48736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8">
            <a:extLst>
              <a:ext uri="{FF2B5EF4-FFF2-40B4-BE49-F238E27FC236}">
                <a16:creationId xmlns:a16="http://schemas.microsoft.com/office/drawing/2014/main" xmlns="" id="{6AB839F9-EE84-8446-90FF-B7187D91FCD9}"/>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up 25">
            <a:extLst>
              <a:ext uri="{FF2B5EF4-FFF2-40B4-BE49-F238E27FC236}">
                <a16:creationId xmlns:a16="http://schemas.microsoft.com/office/drawing/2014/main" xmlns="" id="{A4FA3759-CD75-1542-8FEA-55B27735CB8E}"/>
              </a:ext>
            </a:extLst>
          </p:cNvPr>
          <p:cNvGrpSpPr>
            <a:grpSpLocks/>
          </p:cNvGrpSpPr>
          <p:nvPr/>
        </p:nvGrpSpPr>
        <p:grpSpPr bwMode="auto">
          <a:xfrm>
            <a:off x="721853" y="561053"/>
            <a:ext cx="1587488" cy="5367580"/>
            <a:chOff x="283703" y="561053"/>
            <a:chExt cx="1587488" cy="5367580"/>
          </a:xfrm>
        </p:grpSpPr>
        <p:sp>
          <p:nvSpPr>
            <p:cNvPr id="6" name="Metin kutusu 1">
              <a:extLst>
                <a:ext uri="{FF2B5EF4-FFF2-40B4-BE49-F238E27FC236}">
                  <a16:creationId xmlns:a16="http://schemas.microsoft.com/office/drawing/2014/main" xmlns="" id="{AC46C005-3E56-AC45-80D2-16E6C76C9E26}"/>
                </a:ext>
              </a:extLst>
            </p:cNvPr>
            <p:cNvSpPr txBox="1">
              <a:spLocks noChangeArrowheads="1"/>
            </p:cNvSpPr>
            <p:nvPr/>
          </p:nvSpPr>
          <p:spPr bwMode="auto">
            <a:xfrm rot="16200000">
              <a:off x="-881673" y="3892651"/>
              <a:ext cx="3591831"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pPr>
              <a:r>
                <a:rPr lang="tr-TR" b="1" dirty="0">
                  <a:solidFill>
                    <a:schemeClr val="bg1"/>
                  </a:solidFill>
                </a:rPr>
                <a:t>SONUÇLAR</a:t>
              </a:r>
            </a:p>
          </p:txBody>
        </p:sp>
        <p:cxnSp>
          <p:nvCxnSpPr>
            <p:cNvPr id="7" name="Düz Bağlayıcı 6">
              <a:extLst>
                <a:ext uri="{FF2B5EF4-FFF2-40B4-BE49-F238E27FC236}">
                  <a16:creationId xmlns:a16="http://schemas.microsoft.com/office/drawing/2014/main" xmlns="" id="{871EC40B-7D72-EA4B-B5EA-64427AB072D8}"/>
                </a:ext>
              </a:extLst>
            </p:cNvPr>
            <p:cNvCxnSpPr>
              <a:cxnSpLocks/>
            </p:cNvCxnSpPr>
            <p:nvPr/>
          </p:nvCxnSpPr>
          <p:spPr>
            <a:xfrm>
              <a:off x="1674897" y="2565114"/>
              <a:ext cx="0" cy="33635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Resim 21">
              <a:extLst>
                <a:ext uri="{FF2B5EF4-FFF2-40B4-BE49-F238E27FC236}">
                  <a16:creationId xmlns:a16="http://schemas.microsoft.com/office/drawing/2014/main" xmlns="" id="{8F5686CC-4B8B-0942-B444-CE6A4E2A7419}"/>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83703" y="561053"/>
              <a:ext cx="1587488" cy="158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 name="Metin kutusu 16">
            <a:extLst>
              <a:ext uri="{FF2B5EF4-FFF2-40B4-BE49-F238E27FC236}">
                <a16:creationId xmlns:a16="http://schemas.microsoft.com/office/drawing/2014/main" xmlns="" id="{41187659-C99F-DC4B-9201-9252B8274FFD}"/>
              </a:ext>
            </a:extLst>
          </p:cNvPr>
          <p:cNvSpPr txBox="1"/>
          <p:nvPr/>
        </p:nvSpPr>
        <p:spPr>
          <a:xfrm>
            <a:off x="11019182" y="6382921"/>
            <a:ext cx="934279" cy="338554"/>
          </a:xfrm>
          <a:prstGeom prst="rect">
            <a:avLst/>
          </a:prstGeom>
          <a:noFill/>
        </p:spPr>
        <p:txBody>
          <a:bodyPr wrap="square" rtlCol="0">
            <a:spAutoFit/>
          </a:bodyPr>
          <a:lstStyle/>
          <a:p>
            <a:pPr algn="ctr"/>
            <a:fld id="{FE9CF337-8FA5-C74A-96FF-39A5E86E89AC}" type="slidenum">
              <a:rPr lang="tr-TR" sz="1600" smtClean="0">
                <a:solidFill>
                  <a:schemeClr val="bg1"/>
                </a:solidFill>
              </a:rPr>
              <a:pPr algn="ctr"/>
              <a:t>29</a:t>
            </a:fld>
            <a:r>
              <a:rPr lang="tr-TR" sz="1600" dirty="0">
                <a:solidFill>
                  <a:schemeClr val="bg1"/>
                </a:solidFill>
              </a:rPr>
              <a:t>/49</a:t>
            </a:r>
          </a:p>
        </p:txBody>
      </p:sp>
      <p:sp>
        <p:nvSpPr>
          <p:cNvPr id="3" name="Metin kutusu 2"/>
          <p:cNvSpPr txBox="1"/>
          <p:nvPr/>
        </p:nvSpPr>
        <p:spPr>
          <a:xfrm>
            <a:off x="5510294" y="4721469"/>
            <a:ext cx="2540977" cy="369332"/>
          </a:xfrm>
          <a:prstGeom prst="rect">
            <a:avLst/>
          </a:prstGeom>
          <a:noFill/>
        </p:spPr>
        <p:txBody>
          <a:bodyPr wrap="square" rtlCol="0">
            <a:spAutoFit/>
          </a:bodyPr>
          <a:lstStyle/>
          <a:p>
            <a:endParaRPr lang="tr-TR" dirty="0">
              <a:solidFill>
                <a:srgbClr val="FFFF00"/>
              </a:solidFill>
            </a:endParaRPr>
          </a:p>
        </p:txBody>
      </p:sp>
      <p:graphicFrame>
        <p:nvGraphicFramePr>
          <p:cNvPr id="32" name="Diyagram 31"/>
          <p:cNvGraphicFramePr/>
          <p:nvPr>
            <p:extLst>
              <p:ext uri="{D42A27DB-BD31-4B8C-83A1-F6EECF244321}">
                <p14:modId xmlns:p14="http://schemas.microsoft.com/office/powerpoint/2010/main" xmlns="" val="1583284812"/>
              </p:ext>
            </p:extLst>
          </p:nvPr>
        </p:nvGraphicFramePr>
        <p:xfrm>
          <a:off x="2592387" y="387275"/>
          <a:ext cx="9176479" cy="59956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253195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2">
                                            <p:graphicEl>
                                              <a:dgm id="{9E168BD0-94A3-415C-B863-B08610D682B1}"/>
                                            </p:graphicEl>
                                          </p:spTgt>
                                        </p:tgtEl>
                                        <p:attrNameLst>
                                          <p:attrName>style.color</p:attrName>
                                        </p:attrNameLst>
                                      </p:cBhvr>
                                      <p:to>
                                        <a:schemeClr val="bg1"/>
                                      </p:to>
                                    </p:animClr>
                                    <p:animClr clrSpc="rgb" dir="cw">
                                      <p:cBhvr>
                                        <p:cTn id="7" dur="250" autoRev="1" fill="remove"/>
                                        <p:tgtEl>
                                          <p:spTgt spid="32">
                                            <p:graphicEl>
                                              <a:dgm id="{9E168BD0-94A3-415C-B863-B08610D682B1}"/>
                                            </p:graphicEl>
                                          </p:spTgt>
                                        </p:tgtEl>
                                        <p:attrNameLst>
                                          <p:attrName>fillcolor</p:attrName>
                                        </p:attrNameLst>
                                      </p:cBhvr>
                                      <p:to>
                                        <a:schemeClr val="bg1"/>
                                      </p:to>
                                    </p:animClr>
                                    <p:set>
                                      <p:cBhvr>
                                        <p:cTn id="8" dur="250" autoRev="1" fill="remove"/>
                                        <p:tgtEl>
                                          <p:spTgt spid="32">
                                            <p:graphicEl>
                                              <a:dgm id="{9E168BD0-94A3-415C-B863-B08610D682B1}"/>
                                            </p:graphicEl>
                                          </p:spTgt>
                                        </p:tgtEl>
                                        <p:attrNameLst>
                                          <p:attrName>fill.type</p:attrName>
                                        </p:attrNameLst>
                                      </p:cBhvr>
                                      <p:to>
                                        <p:strVal val="solid"/>
                                      </p:to>
                                    </p:set>
                                    <p:set>
                                      <p:cBhvr>
                                        <p:cTn id="9" dur="250" autoRev="1" fill="remove"/>
                                        <p:tgtEl>
                                          <p:spTgt spid="32">
                                            <p:graphicEl>
                                              <a:dgm id="{9E168BD0-94A3-415C-B863-B08610D682B1}"/>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32">
                                            <p:graphicEl>
                                              <a:dgm id="{D783139D-7C0F-4DEB-A8B7-303C2E1A45AB}"/>
                                            </p:graphicEl>
                                          </p:spTgt>
                                        </p:tgtEl>
                                        <p:attrNameLst>
                                          <p:attrName>style.color</p:attrName>
                                        </p:attrNameLst>
                                      </p:cBhvr>
                                      <p:to>
                                        <a:schemeClr val="bg1"/>
                                      </p:to>
                                    </p:animClr>
                                    <p:animClr clrSpc="rgb" dir="cw">
                                      <p:cBhvr>
                                        <p:cTn id="12" dur="250" autoRev="1" fill="remove"/>
                                        <p:tgtEl>
                                          <p:spTgt spid="32">
                                            <p:graphicEl>
                                              <a:dgm id="{D783139D-7C0F-4DEB-A8B7-303C2E1A45AB}"/>
                                            </p:graphicEl>
                                          </p:spTgt>
                                        </p:tgtEl>
                                        <p:attrNameLst>
                                          <p:attrName>fillcolor</p:attrName>
                                        </p:attrNameLst>
                                      </p:cBhvr>
                                      <p:to>
                                        <a:schemeClr val="bg1"/>
                                      </p:to>
                                    </p:animClr>
                                    <p:set>
                                      <p:cBhvr>
                                        <p:cTn id="13" dur="250" autoRev="1" fill="remove"/>
                                        <p:tgtEl>
                                          <p:spTgt spid="32">
                                            <p:graphicEl>
                                              <a:dgm id="{D783139D-7C0F-4DEB-A8B7-303C2E1A45AB}"/>
                                            </p:graphicEl>
                                          </p:spTgt>
                                        </p:tgtEl>
                                        <p:attrNameLst>
                                          <p:attrName>fill.type</p:attrName>
                                        </p:attrNameLst>
                                      </p:cBhvr>
                                      <p:to>
                                        <p:strVal val="solid"/>
                                      </p:to>
                                    </p:set>
                                    <p:set>
                                      <p:cBhvr>
                                        <p:cTn id="14" dur="250" autoRev="1" fill="remove"/>
                                        <p:tgtEl>
                                          <p:spTgt spid="32">
                                            <p:graphicEl>
                                              <a:dgm id="{D783139D-7C0F-4DEB-A8B7-303C2E1A45AB}"/>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Sub>
          <a:bldDgm/>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8">
            <a:extLst>
              <a:ext uri="{FF2B5EF4-FFF2-40B4-BE49-F238E27FC236}">
                <a16:creationId xmlns:a16="http://schemas.microsoft.com/office/drawing/2014/main" xmlns="" id="{6AB839F9-EE84-8446-90FF-B7187D91FCD9}"/>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up 25">
            <a:extLst>
              <a:ext uri="{FF2B5EF4-FFF2-40B4-BE49-F238E27FC236}">
                <a16:creationId xmlns:a16="http://schemas.microsoft.com/office/drawing/2014/main" xmlns="" id="{A4FA3759-CD75-1542-8FEA-55B27735CB8E}"/>
              </a:ext>
            </a:extLst>
          </p:cNvPr>
          <p:cNvGrpSpPr>
            <a:grpSpLocks/>
          </p:cNvGrpSpPr>
          <p:nvPr/>
        </p:nvGrpSpPr>
        <p:grpSpPr bwMode="auto">
          <a:xfrm>
            <a:off x="287020" y="445107"/>
            <a:ext cx="1587488" cy="5367580"/>
            <a:chOff x="283703" y="561053"/>
            <a:chExt cx="1587488" cy="5367580"/>
          </a:xfrm>
        </p:grpSpPr>
        <p:sp>
          <p:nvSpPr>
            <p:cNvPr id="6" name="Metin kutusu 1">
              <a:extLst>
                <a:ext uri="{FF2B5EF4-FFF2-40B4-BE49-F238E27FC236}">
                  <a16:creationId xmlns:a16="http://schemas.microsoft.com/office/drawing/2014/main" xmlns="" id="{AC46C005-3E56-AC45-80D2-16E6C76C9E26}"/>
                </a:ext>
              </a:extLst>
            </p:cNvPr>
            <p:cNvSpPr txBox="1">
              <a:spLocks noChangeArrowheads="1"/>
            </p:cNvSpPr>
            <p:nvPr/>
          </p:nvSpPr>
          <p:spPr bwMode="auto">
            <a:xfrm rot="16200000">
              <a:off x="-534922" y="3405394"/>
              <a:ext cx="2898327" cy="1217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eaLnBrk="1" hangingPunct="1">
                <a:buNone/>
              </a:pPr>
              <a:r>
                <a:rPr lang="tr-TR" sz="2400" b="1" dirty="0">
                  <a:solidFill>
                    <a:schemeClr val="bg1"/>
                  </a:solidFill>
                </a:rPr>
                <a:t>PROJE FAALİYET TAKVİMİ</a:t>
              </a:r>
            </a:p>
            <a:p>
              <a:pPr algn="ctr" eaLnBrk="1" hangingPunct="1">
                <a:buNone/>
              </a:pPr>
              <a:endParaRPr lang="tr-TR" sz="2400" b="1" dirty="0">
                <a:solidFill>
                  <a:schemeClr val="bg1"/>
                </a:solidFill>
              </a:endParaRPr>
            </a:p>
          </p:txBody>
        </p:sp>
        <p:cxnSp>
          <p:nvCxnSpPr>
            <p:cNvPr id="7" name="Düz Bağlayıcı 6">
              <a:extLst>
                <a:ext uri="{FF2B5EF4-FFF2-40B4-BE49-F238E27FC236}">
                  <a16:creationId xmlns:a16="http://schemas.microsoft.com/office/drawing/2014/main" xmlns="" id="{871EC40B-7D72-EA4B-B5EA-64427AB072D8}"/>
                </a:ext>
              </a:extLst>
            </p:cNvPr>
            <p:cNvCxnSpPr>
              <a:cxnSpLocks/>
            </p:cNvCxnSpPr>
            <p:nvPr/>
          </p:nvCxnSpPr>
          <p:spPr>
            <a:xfrm>
              <a:off x="1674897" y="2565114"/>
              <a:ext cx="0" cy="33635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Resim 21">
              <a:extLst>
                <a:ext uri="{FF2B5EF4-FFF2-40B4-BE49-F238E27FC236}">
                  <a16:creationId xmlns:a16="http://schemas.microsoft.com/office/drawing/2014/main" xmlns="" id="{8F5686CC-4B8B-0942-B444-CE6A4E2A7419}"/>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83703" y="561053"/>
              <a:ext cx="1587488" cy="158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 name="Metin kutusu 16">
            <a:extLst>
              <a:ext uri="{FF2B5EF4-FFF2-40B4-BE49-F238E27FC236}">
                <a16:creationId xmlns:a16="http://schemas.microsoft.com/office/drawing/2014/main" xmlns="" id="{41187659-C99F-DC4B-9201-9252B8274FFD}"/>
              </a:ext>
            </a:extLst>
          </p:cNvPr>
          <p:cNvSpPr txBox="1"/>
          <p:nvPr/>
        </p:nvSpPr>
        <p:spPr>
          <a:xfrm>
            <a:off x="11019182" y="6382921"/>
            <a:ext cx="934279" cy="338554"/>
          </a:xfrm>
          <a:prstGeom prst="rect">
            <a:avLst/>
          </a:prstGeom>
          <a:noFill/>
        </p:spPr>
        <p:txBody>
          <a:bodyPr wrap="square" rtlCol="0">
            <a:spAutoFit/>
          </a:bodyPr>
          <a:lstStyle/>
          <a:p>
            <a:pPr algn="ctr"/>
            <a:fld id="{FE9CF337-8FA5-C74A-96FF-39A5E86E89AC}" type="slidenum">
              <a:rPr lang="tr-TR" sz="1600" smtClean="0">
                <a:solidFill>
                  <a:schemeClr val="bg1"/>
                </a:solidFill>
              </a:rPr>
              <a:pPr algn="ctr"/>
              <a:t>3</a:t>
            </a:fld>
            <a:r>
              <a:rPr lang="tr-TR" sz="1600" dirty="0">
                <a:solidFill>
                  <a:schemeClr val="bg1"/>
                </a:solidFill>
              </a:rPr>
              <a:t>/49</a:t>
            </a:r>
          </a:p>
        </p:txBody>
      </p:sp>
      <p:sp>
        <p:nvSpPr>
          <p:cNvPr id="3" name="Metin kutusu 2"/>
          <p:cNvSpPr txBox="1"/>
          <p:nvPr/>
        </p:nvSpPr>
        <p:spPr>
          <a:xfrm>
            <a:off x="5510294" y="4721469"/>
            <a:ext cx="2540977" cy="369332"/>
          </a:xfrm>
          <a:prstGeom prst="rect">
            <a:avLst/>
          </a:prstGeom>
          <a:noFill/>
        </p:spPr>
        <p:txBody>
          <a:bodyPr wrap="square" rtlCol="0">
            <a:spAutoFit/>
          </a:bodyPr>
          <a:lstStyle/>
          <a:p>
            <a:endParaRPr lang="tr-TR" dirty="0">
              <a:solidFill>
                <a:srgbClr val="FFFF00"/>
              </a:solidFill>
            </a:endParaRPr>
          </a:p>
        </p:txBody>
      </p:sp>
      <p:graphicFrame>
        <p:nvGraphicFramePr>
          <p:cNvPr id="32" name="Diyagram 31"/>
          <p:cNvGraphicFramePr/>
          <p:nvPr>
            <p:extLst>
              <p:ext uri="{D42A27DB-BD31-4B8C-83A1-F6EECF244321}">
                <p14:modId xmlns:p14="http://schemas.microsoft.com/office/powerpoint/2010/main" xmlns="" val="928859388"/>
              </p:ext>
            </p:extLst>
          </p:nvPr>
        </p:nvGraphicFramePr>
        <p:xfrm>
          <a:off x="1678214" y="-125127"/>
          <a:ext cx="10275247" cy="65080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Resim 19"/>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263792" y="175741"/>
            <a:ext cx="906396" cy="952327"/>
          </a:xfrm>
          <a:prstGeom prst="rect">
            <a:avLst/>
          </a:prstGeom>
        </p:spPr>
      </p:pic>
      <p:sp>
        <p:nvSpPr>
          <p:cNvPr id="22" name="Dikdörtgen 21"/>
          <p:cNvSpPr/>
          <p:nvPr/>
        </p:nvSpPr>
        <p:spPr>
          <a:xfrm>
            <a:off x="2650361" y="175741"/>
            <a:ext cx="7251021" cy="923330"/>
          </a:xfrm>
          <a:prstGeom prst="rect">
            <a:avLst/>
          </a:prstGeom>
        </p:spPr>
        <p:txBody>
          <a:bodyPr wrap="square">
            <a:spAutoFit/>
          </a:bodyPr>
          <a:lstStyle/>
          <a:p>
            <a:r>
              <a:rPr lang="tr-TR" b="1" dirty="0" smtClean="0">
                <a:solidFill>
                  <a:srgbClr val="00B0F0"/>
                </a:solidFill>
              </a:rPr>
              <a:t>Projenin Süresi: 3 ay</a:t>
            </a:r>
          </a:p>
          <a:p>
            <a:endParaRPr lang="tr-TR" b="1" dirty="0" smtClean="0">
              <a:solidFill>
                <a:srgbClr val="00B0F0"/>
              </a:solidFill>
            </a:endParaRPr>
          </a:p>
          <a:p>
            <a:r>
              <a:rPr lang="tr-TR" b="1" dirty="0" smtClean="0">
                <a:solidFill>
                  <a:srgbClr val="00B0F0"/>
                </a:solidFill>
              </a:rPr>
              <a:t>Proje Başlangıç ve Bitiş Tarihleri</a:t>
            </a:r>
            <a:r>
              <a:rPr lang="tr-TR" b="1" dirty="0" smtClean="0">
                <a:solidFill>
                  <a:srgbClr val="00B0F0"/>
                </a:solidFill>
              </a:rPr>
              <a:t>: 28.10.2021/16.01.2022</a:t>
            </a:r>
            <a:endParaRPr lang="tr-TR" b="1" dirty="0">
              <a:solidFill>
                <a:srgbClr val="00B0F0"/>
              </a:solidFill>
            </a:endParaRPr>
          </a:p>
        </p:txBody>
      </p:sp>
      <p:graphicFrame>
        <p:nvGraphicFramePr>
          <p:cNvPr id="8" name="Tablo 7"/>
          <p:cNvGraphicFramePr>
            <a:graphicFrameLocks noGrp="1"/>
          </p:cNvGraphicFramePr>
          <p:nvPr>
            <p:extLst>
              <p:ext uri="{D42A27DB-BD31-4B8C-83A1-F6EECF244321}">
                <p14:modId xmlns:p14="http://schemas.microsoft.com/office/powerpoint/2010/main" xmlns="" val="919044267"/>
              </p:ext>
            </p:extLst>
          </p:nvPr>
        </p:nvGraphicFramePr>
        <p:xfrm>
          <a:off x="2026279" y="1301194"/>
          <a:ext cx="9927181" cy="5382731"/>
        </p:xfrm>
        <a:graphic>
          <a:graphicData uri="http://schemas.openxmlformats.org/drawingml/2006/table">
            <a:tbl>
              <a:tblPr firstRow="1" bandRow="1">
                <a:tableStyleId>{5C22544A-7EE6-4342-B048-85BDC9FD1C3A}</a:tableStyleId>
              </a:tblPr>
              <a:tblGrid>
                <a:gridCol w="884599">
                  <a:extLst>
                    <a:ext uri="{9D8B030D-6E8A-4147-A177-3AD203B41FA5}">
                      <a16:colId xmlns:a16="http://schemas.microsoft.com/office/drawing/2014/main" xmlns="" val="1619971375"/>
                    </a:ext>
                  </a:extLst>
                </a:gridCol>
                <a:gridCol w="9042582">
                  <a:extLst>
                    <a:ext uri="{9D8B030D-6E8A-4147-A177-3AD203B41FA5}">
                      <a16:colId xmlns:a16="http://schemas.microsoft.com/office/drawing/2014/main" xmlns="" val="1996232884"/>
                    </a:ext>
                  </a:extLst>
                </a:gridCol>
              </a:tblGrid>
              <a:tr h="6528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dirty="0" smtClean="0"/>
                        <a:t>AYLAR</a:t>
                      </a:r>
                    </a:p>
                    <a:p>
                      <a:pPr algn="ctr"/>
                      <a:endParaRPr lang="tr-TR" dirty="0"/>
                    </a:p>
                  </a:txBody>
                  <a:tcPr anchor="b"/>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dirty="0" smtClean="0"/>
                        <a:t>FAALİYETLER</a:t>
                      </a:r>
                    </a:p>
                    <a:p>
                      <a:endParaRPr lang="tr-TR" dirty="0"/>
                    </a:p>
                  </a:txBody>
                  <a:tcPr anchor="b"/>
                </a:tc>
                <a:extLst>
                  <a:ext uri="{0D108BD9-81ED-4DB2-BD59-A6C34878D82A}">
                    <a16:rowId xmlns:a16="http://schemas.microsoft.com/office/drawing/2014/main" xmlns="" val="1437865539"/>
                  </a:ext>
                </a:extLst>
              </a:tr>
              <a:tr h="373071">
                <a:tc>
                  <a:txBody>
                    <a:bodyPr/>
                    <a:lstStyle/>
                    <a:p>
                      <a:r>
                        <a:rPr lang="tr-TR" dirty="0" smtClean="0"/>
                        <a:t>1.Ay</a:t>
                      </a:r>
                      <a:endParaRPr lang="tr-TR" dirty="0"/>
                    </a:p>
                  </a:txBody>
                  <a:tcPr/>
                </a:tc>
                <a:tc>
                  <a:txBody>
                    <a:bodyPr/>
                    <a:lstStyle/>
                    <a:p>
                      <a:r>
                        <a:rPr lang="tr-TR" sz="1100" dirty="0" smtClean="0"/>
                        <a:t>Proje tanıtım çalışmaları yapılmıştır. Çevre Kirliliği,Atık,geri dönüşüm “konulu slogan yarışması ve resim yarışması duyuruları yapılmıştır. Yarışmaya katılan her eser sergilenmeye değer bulunmuştur. Köşeler oluşturulmuş ve koridorlarda sloganlar asılmıştır.</a:t>
                      </a:r>
                      <a:endParaRPr lang="tr-TR" sz="1100" dirty="0"/>
                    </a:p>
                  </a:txBody>
                  <a:tcPr/>
                </a:tc>
                <a:extLst>
                  <a:ext uri="{0D108BD9-81ED-4DB2-BD59-A6C34878D82A}">
                    <a16:rowId xmlns:a16="http://schemas.microsoft.com/office/drawing/2014/main" xmlns="" val="2316587026"/>
                  </a:ext>
                </a:extLst>
              </a:tr>
              <a:tr h="373071">
                <a:tc>
                  <a:txBody>
                    <a:bodyPr/>
                    <a:lstStyle/>
                    <a:p>
                      <a:r>
                        <a:rPr lang="tr-TR" dirty="0" smtClean="0"/>
                        <a:t>2.Ay</a:t>
                      </a:r>
                      <a:endParaRPr lang="tr-TR" dirty="0"/>
                    </a:p>
                  </a:txBody>
                  <a:tcPr/>
                </a:tc>
                <a:tc>
                  <a:txBody>
                    <a:bodyPr/>
                    <a:lstStyle/>
                    <a:p>
                      <a:r>
                        <a:rPr lang="tr-TR" sz="1100" dirty="0" smtClean="0"/>
                        <a:t>Çevre konulunu  münazara etkinliği Türkçe ve Fen Bilimleri zümresi ile organize edilmiştir. Okulumuz geneline verilen seminer çalışmasında okulumuzun belirlenen noktalarına geri dönüşüm noktaları oluşturulmuştur. </a:t>
                      </a:r>
                      <a:endParaRPr lang="tr-TR" sz="1100" dirty="0"/>
                    </a:p>
                  </a:txBody>
                  <a:tcPr/>
                </a:tc>
                <a:extLst>
                  <a:ext uri="{0D108BD9-81ED-4DB2-BD59-A6C34878D82A}">
                    <a16:rowId xmlns:a16="http://schemas.microsoft.com/office/drawing/2014/main" xmlns="" val="250579942"/>
                  </a:ext>
                </a:extLst>
              </a:tr>
              <a:tr h="373071">
                <a:tc>
                  <a:txBody>
                    <a:bodyPr/>
                    <a:lstStyle/>
                    <a:p>
                      <a:r>
                        <a:rPr lang="tr-TR" dirty="0" smtClean="0"/>
                        <a:t>3.Ay</a:t>
                      </a:r>
                      <a:endParaRPr lang="tr-TR" dirty="0"/>
                    </a:p>
                  </a:txBody>
                  <a:tcPr/>
                </a:tc>
                <a:tc>
                  <a:txBody>
                    <a:bodyPr/>
                    <a:lstStyle/>
                    <a:p>
                      <a:r>
                        <a:rPr lang="tr-TR" sz="1100" dirty="0" smtClean="0"/>
                        <a:t>Elektronik eşya toplama kampanyası organize  edilmiş ve okul içinde projede görev alan öğrenciler ile birlikte atık malzeme yeniden değerlendirme çalışmaları yapılmıştır. </a:t>
                      </a:r>
                      <a:endParaRPr lang="tr-TR" sz="1100" dirty="0"/>
                    </a:p>
                  </a:txBody>
                  <a:tcPr/>
                </a:tc>
                <a:extLst>
                  <a:ext uri="{0D108BD9-81ED-4DB2-BD59-A6C34878D82A}">
                    <a16:rowId xmlns:a16="http://schemas.microsoft.com/office/drawing/2014/main" xmlns="" val="161536953"/>
                  </a:ext>
                </a:extLst>
              </a:tr>
              <a:tr h="373071">
                <a:tc>
                  <a:txBody>
                    <a:bodyPr/>
                    <a:lstStyle/>
                    <a:p>
                      <a:r>
                        <a:rPr lang="tr-TR" dirty="0" smtClean="0"/>
                        <a:t>4.Ay</a:t>
                      </a:r>
                      <a:endParaRPr lang="tr-TR" dirty="0"/>
                    </a:p>
                  </a:txBody>
                  <a:tcPr/>
                </a:tc>
                <a:tc rowSpan="3">
                  <a:txBody>
                    <a:bodyPr/>
                    <a:lstStyle/>
                    <a:p>
                      <a:pPr algn="ctr"/>
                      <a:r>
                        <a:rPr lang="tr-TR" dirty="0" smtClean="0"/>
                        <a:t>“</a:t>
                      </a:r>
                      <a:r>
                        <a:rPr lang="tr-TR" dirty="0" err="1" smtClean="0"/>
                        <a:t>Covid</a:t>
                      </a:r>
                      <a:r>
                        <a:rPr lang="tr-TR" dirty="0" smtClean="0"/>
                        <a:t>-19 Salgın Dönemi Durdurulma Kararı” </a:t>
                      </a:r>
                      <a:endParaRPr lang="tr-TR" dirty="0"/>
                    </a:p>
                  </a:txBody>
                  <a:tcPr anchor="b"/>
                </a:tc>
                <a:extLst>
                  <a:ext uri="{0D108BD9-81ED-4DB2-BD59-A6C34878D82A}">
                    <a16:rowId xmlns:a16="http://schemas.microsoft.com/office/drawing/2014/main" xmlns="" val="1989339006"/>
                  </a:ext>
                </a:extLst>
              </a:tr>
              <a:tr h="373071">
                <a:tc>
                  <a:txBody>
                    <a:bodyPr/>
                    <a:lstStyle/>
                    <a:p>
                      <a:r>
                        <a:rPr lang="tr-TR" dirty="0" smtClean="0"/>
                        <a:t>5.Ay</a:t>
                      </a:r>
                      <a:endParaRPr lang="tr-TR" dirty="0"/>
                    </a:p>
                  </a:txBody>
                  <a:tcPr/>
                </a:tc>
                <a:tc vMerge="1">
                  <a:txBody>
                    <a:bodyPr/>
                    <a:lstStyle/>
                    <a:p>
                      <a:endParaRPr lang="tr-TR" dirty="0"/>
                    </a:p>
                  </a:txBody>
                  <a:tcPr/>
                </a:tc>
                <a:extLst>
                  <a:ext uri="{0D108BD9-81ED-4DB2-BD59-A6C34878D82A}">
                    <a16:rowId xmlns:a16="http://schemas.microsoft.com/office/drawing/2014/main" xmlns="" val="692978236"/>
                  </a:ext>
                </a:extLst>
              </a:tr>
              <a:tr h="373071">
                <a:tc>
                  <a:txBody>
                    <a:bodyPr/>
                    <a:lstStyle/>
                    <a:p>
                      <a:r>
                        <a:rPr lang="tr-TR" dirty="0" smtClean="0"/>
                        <a:t>6.Ay</a:t>
                      </a:r>
                      <a:endParaRPr lang="tr-TR" dirty="0"/>
                    </a:p>
                  </a:txBody>
                  <a:tcPr/>
                </a:tc>
                <a:tc vMerge="1">
                  <a:txBody>
                    <a:bodyPr/>
                    <a:lstStyle/>
                    <a:p>
                      <a:endParaRPr lang="tr-TR" dirty="0"/>
                    </a:p>
                  </a:txBody>
                  <a:tcPr/>
                </a:tc>
                <a:extLst>
                  <a:ext uri="{0D108BD9-81ED-4DB2-BD59-A6C34878D82A}">
                    <a16:rowId xmlns:a16="http://schemas.microsoft.com/office/drawing/2014/main" xmlns="" val="1739218520"/>
                  </a:ext>
                </a:extLst>
              </a:tr>
              <a:tr h="373071">
                <a:tc>
                  <a:txBody>
                    <a:bodyPr/>
                    <a:lstStyle/>
                    <a:p>
                      <a:r>
                        <a:rPr lang="tr-TR" dirty="0" smtClean="0"/>
                        <a:t>7.Ay</a:t>
                      </a:r>
                      <a:endParaRPr lang="tr-TR" dirty="0"/>
                    </a:p>
                  </a:txBody>
                  <a:tcPr/>
                </a:tc>
                <a:tc>
                  <a:txBody>
                    <a:bodyPr/>
                    <a:lstStyle/>
                    <a:p>
                      <a:r>
                        <a:rPr lang="tr-TR" sz="1100" dirty="0" smtClean="0"/>
                        <a:t>Çevre ve çevrenin korunması konulu bilirkişi sempozyumu düzenlenmiş ve öğrenciler ile çevre </a:t>
                      </a:r>
                      <a:r>
                        <a:rPr lang="tr-TR" sz="1100" dirty="0" err="1" smtClean="0"/>
                        <a:t>plogging</a:t>
                      </a:r>
                      <a:r>
                        <a:rPr lang="tr-TR" sz="1100" dirty="0" smtClean="0"/>
                        <a:t> </a:t>
                      </a:r>
                      <a:r>
                        <a:rPr lang="tr-TR" sz="1100" dirty="0" smtClean="0"/>
                        <a:t>etkinliği organize edilmiştir. İç mekan grafiti çalışması ve iç mekan atık malzeme üç boyutlu çalışmalara devam edilmektedir. </a:t>
                      </a:r>
                      <a:endParaRPr lang="tr-TR" sz="1100" dirty="0"/>
                    </a:p>
                  </a:txBody>
                  <a:tcPr anchor="b"/>
                </a:tc>
                <a:extLst>
                  <a:ext uri="{0D108BD9-81ED-4DB2-BD59-A6C34878D82A}">
                    <a16:rowId xmlns:a16="http://schemas.microsoft.com/office/drawing/2014/main" xmlns="" val="585639101"/>
                  </a:ext>
                </a:extLst>
              </a:tr>
              <a:tr h="373071">
                <a:tc>
                  <a:txBody>
                    <a:bodyPr/>
                    <a:lstStyle/>
                    <a:p>
                      <a:r>
                        <a:rPr lang="tr-TR" dirty="0" smtClean="0"/>
                        <a:t>8.Ay</a:t>
                      </a:r>
                      <a:endParaRPr lang="tr-TR" dirty="0"/>
                    </a:p>
                  </a:txBody>
                  <a:tcPr/>
                </a:tc>
                <a:tc>
                  <a:txBody>
                    <a:bodyPr/>
                    <a:lstStyle/>
                    <a:p>
                      <a:r>
                        <a:rPr lang="tr-TR" sz="1050" dirty="0" smtClean="0"/>
                        <a:t>Bez torba çalışması ve yeniden değerlendirme etkinlikleri dışında sınıf içi bilgilendirme çalışmaları yapılmıştır.</a:t>
                      </a:r>
                      <a:endParaRPr lang="tr-TR" sz="1050" dirty="0"/>
                    </a:p>
                  </a:txBody>
                  <a:tcPr/>
                </a:tc>
                <a:extLst>
                  <a:ext uri="{0D108BD9-81ED-4DB2-BD59-A6C34878D82A}">
                    <a16:rowId xmlns:a16="http://schemas.microsoft.com/office/drawing/2014/main" xmlns="" val="2147191501"/>
                  </a:ext>
                </a:extLst>
              </a:tr>
              <a:tr h="373071">
                <a:tc>
                  <a:txBody>
                    <a:bodyPr/>
                    <a:lstStyle/>
                    <a:p>
                      <a:r>
                        <a:rPr lang="tr-TR" dirty="0" smtClean="0"/>
                        <a:t>9.Ay</a:t>
                      </a:r>
                      <a:endParaRPr lang="tr-TR" dirty="0"/>
                    </a:p>
                  </a:txBody>
                  <a:tcPr/>
                </a:tc>
                <a:tc>
                  <a:txBody>
                    <a:bodyPr/>
                    <a:lstStyle/>
                    <a:p>
                      <a:r>
                        <a:rPr lang="tr-TR" sz="1050" dirty="0" smtClean="0"/>
                        <a:t>“Yeniden Kazanıyoruz” etkinliği içinde geri dönüşüm malzemeleri kullanarak hayat ağacı ve  geri dönüşlüm  sergisi açılmıştır. </a:t>
                      </a:r>
                      <a:r>
                        <a:rPr lang="tr-TR" sz="1050" dirty="0" err="1" smtClean="0"/>
                        <a:t>Plogging</a:t>
                      </a:r>
                      <a:r>
                        <a:rPr lang="tr-TR" sz="1050" dirty="0" smtClean="0"/>
                        <a:t> </a:t>
                      </a:r>
                      <a:r>
                        <a:rPr lang="tr-TR" sz="1050" dirty="0" smtClean="0"/>
                        <a:t>2 ,</a:t>
                      </a:r>
                      <a:r>
                        <a:rPr lang="tr-TR" sz="1050" dirty="0" err="1" smtClean="0"/>
                        <a:t>Eymir</a:t>
                      </a:r>
                      <a:r>
                        <a:rPr lang="tr-TR" sz="1050" dirty="0" smtClean="0"/>
                        <a:t> ve Atık </a:t>
                      </a:r>
                      <a:r>
                        <a:rPr lang="tr-TR" sz="1050" dirty="0" smtClean="0"/>
                        <a:t>malzeme geri dönüşüm tesislerini ziyaret  planlandığı  şekli ile yapılacaktır.(13.01.2022)</a:t>
                      </a:r>
                    </a:p>
                  </a:txBody>
                  <a:tcPr/>
                </a:tc>
                <a:extLst>
                  <a:ext uri="{0D108BD9-81ED-4DB2-BD59-A6C34878D82A}">
                    <a16:rowId xmlns:a16="http://schemas.microsoft.com/office/drawing/2014/main" xmlns="" val="1907379856"/>
                  </a:ext>
                </a:extLst>
              </a:tr>
              <a:tr h="373071">
                <a:tc>
                  <a:txBody>
                    <a:bodyPr/>
                    <a:lstStyle/>
                    <a:p>
                      <a:r>
                        <a:rPr lang="tr-TR" dirty="0" smtClean="0"/>
                        <a:t>10.Ay</a:t>
                      </a:r>
                      <a:endParaRPr lang="tr-TR" dirty="0"/>
                    </a:p>
                  </a:txBody>
                  <a:tcPr/>
                </a:tc>
                <a:tc>
                  <a:txBody>
                    <a:bodyPr/>
                    <a:lstStyle/>
                    <a:p>
                      <a:endParaRPr lang="tr-TR" sz="1050" dirty="0"/>
                    </a:p>
                  </a:txBody>
                  <a:tcPr/>
                </a:tc>
                <a:extLst>
                  <a:ext uri="{0D108BD9-81ED-4DB2-BD59-A6C34878D82A}">
                    <a16:rowId xmlns:a16="http://schemas.microsoft.com/office/drawing/2014/main" xmlns="" val="3202112531"/>
                  </a:ext>
                </a:extLst>
              </a:tr>
              <a:tr h="373071">
                <a:tc>
                  <a:txBody>
                    <a:bodyPr/>
                    <a:lstStyle/>
                    <a:p>
                      <a:r>
                        <a:rPr lang="tr-TR" dirty="0" smtClean="0"/>
                        <a:t>11.Ay</a:t>
                      </a:r>
                      <a:endParaRPr lang="tr-TR" dirty="0"/>
                    </a:p>
                  </a:txBody>
                  <a:tcPr/>
                </a:tc>
                <a:tc>
                  <a:txBody>
                    <a:bodyPr/>
                    <a:lstStyle/>
                    <a:p>
                      <a:endParaRPr lang="tr-TR" sz="1050" dirty="0"/>
                    </a:p>
                  </a:txBody>
                  <a:tcPr/>
                </a:tc>
                <a:extLst>
                  <a:ext uri="{0D108BD9-81ED-4DB2-BD59-A6C34878D82A}">
                    <a16:rowId xmlns:a16="http://schemas.microsoft.com/office/drawing/2014/main" xmlns="" val="456665815"/>
                  </a:ext>
                </a:extLst>
              </a:tr>
              <a:tr h="373071">
                <a:tc>
                  <a:txBody>
                    <a:bodyPr/>
                    <a:lstStyle/>
                    <a:p>
                      <a:r>
                        <a:rPr lang="tr-TR" dirty="0" smtClean="0"/>
                        <a:t>12.Ay</a:t>
                      </a:r>
                      <a:endParaRPr lang="tr-TR" dirty="0"/>
                    </a:p>
                  </a:txBody>
                  <a:tcPr/>
                </a:tc>
                <a:tc>
                  <a:txBody>
                    <a:bodyPr/>
                    <a:lstStyle/>
                    <a:p>
                      <a:endParaRPr lang="tr-TR" sz="1050" dirty="0"/>
                    </a:p>
                  </a:txBody>
                  <a:tcPr/>
                </a:tc>
                <a:extLst>
                  <a:ext uri="{0D108BD9-81ED-4DB2-BD59-A6C34878D82A}">
                    <a16:rowId xmlns:a16="http://schemas.microsoft.com/office/drawing/2014/main" xmlns="" val="2748296142"/>
                  </a:ext>
                </a:extLst>
              </a:tr>
            </a:tbl>
          </a:graphicData>
        </a:graphic>
      </p:graphicFrame>
    </p:spTree>
    <p:extLst>
      <p:ext uri="{BB962C8B-B14F-4D97-AF65-F5344CB8AC3E}">
        <p14:creationId xmlns:p14="http://schemas.microsoft.com/office/powerpoint/2010/main" xmlns="" val="20855466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8">
            <a:extLst>
              <a:ext uri="{FF2B5EF4-FFF2-40B4-BE49-F238E27FC236}">
                <a16:creationId xmlns:a16="http://schemas.microsoft.com/office/drawing/2014/main" xmlns="" id="{6AB839F9-EE84-8446-90FF-B7187D91FCD9}"/>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55754"/>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up 25">
            <a:extLst>
              <a:ext uri="{FF2B5EF4-FFF2-40B4-BE49-F238E27FC236}">
                <a16:creationId xmlns:a16="http://schemas.microsoft.com/office/drawing/2014/main" xmlns="" id="{A4FA3759-CD75-1542-8FEA-55B27735CB8E}"/>
              </a:ext>
            </a:extLst>
          </p:cNvPr>
          <p:cNvGrpSpPr>
            <a:grpSpLocks/>
          </p:cNvGrpSpPr>
          <p:nvPr/>
        </p:nvGrpSpPr>
        <p:grpSpPr bwMode="auto">
          <a:xfrm>
            <a:off x="721853" y="561053"/>
            <a:ext cx="1587488" cy="5367580"/>
            <a:chOff x="283703" y="561053"/>
            <a:chExt cx="1587488" cy="5367580"/>
          </a:xfrm>
        </p:grpSpPr>
        <p:sp>
          <p:nvSpPr>
            <p:cNvPr id="6" name="Metin kutusu 1">
              <a:extLst>
                <a:ext uri="{FF2B5EF4-FFF2-40B4-BE49-F238E27FC236}">
                  <a16:creationId xmlns:a16="http://schemas.microsoft.com/office/drawing/2014/main" xmlns="" id="{AC46C005-3E56-AC45-80D2-16E6C76C9E26}"/>
                </a:ext>
              </a:extLst>
            </p:cNvPr>
            <p:cNvSpPr txBox="1">
              <a:spLocks noChangeArrowheads="1"/>
            </p:cNvSpPr>
            <p:nvPr/>
          </p:nvSpPr>
          <p:spPr bwMode="auto">
            <a:xfrm rot="16200000">
              <a:off x="-881673" y="3920350"/>
              <a:ext cx="3591831"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pPr>
              <a:r>
                <a:rPr lang="tr-TR" sz="2400" b="1" dirty="0" smtClean="0">
                  <a:solidFill>
                    <a:schemeClr val="bg1"/>
                  </a:solidFill>
                </a:rPr>
                <a:t>HEDİYE ZAMANI</a:t>
              </a:r>
              <a:endParaRPr lang="tr-TR" sz="2400" b="1" dirty="0">
                <a:solidFill>
                  <a:schemeClr val="bg1"/>
                </a:solidFill>
              </a:endParaRPr>
            </a:p>
          </p:txBody>
        </p:sp>
        <p:cxnSp>
          <p:nvCxnSpPr>
            <p:cNvPr id="7" name="Düz Bağlayıcı 6">
              <a:extLst>
                <a:ext uri="{FF2B5EF4-FFF2-40B4-BE49-F238E27FC236}">
                  <a16:creationId xmlns:a16="http://schemas.microsoft.com/office/drawing/2014/main" xmlns="" id="{871EC40B-7D72-EA4B-B5EA-64427AB072D8}"/>
                </a:ext>
              </a:extLst>
            </p:cNvPr>
            <p:cNvCxnSpPr>
              <a:cxnSpLocks/>
            </p:cNvCxnSpPr>
            <p:nvPr/>
          </p:nvCxnSpPr>
          <p:spPr>
            <a:xfrm>
              <a:off x="1674897" y="2565114"/>
              <a:ext cx="0" cy="33635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Resim 21">
              <a:extLst>
                <a:ext uri="{FF2B5EF4-FFF2-40B4-BE49-F238E27FC236}">
                  <a16:creationId xmlns:a16="http://schemas.microsoft.com/office/drawing/2014/main" xmlns="" id="{8F5686CC-4B8B-0942-B444-CE6A4E2A7419}"/>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83703" y="561053"/>
              <a:ext cx="1587488" cy="158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 name="Metin kutusu 16">
            <a:extLst>
              <a:ext uri="{FF2B5EF4-FFF2-40B4-BE49-F238E27FC236}">
                <a16:creationId xmlns:a16="http://schemas.microsoft.com/office/drawing/2014/main" xmlns="" id="{41187659-C99F-DC4B-9201-9252B8274FFD}"/>
              </a:ext>
            </a:extLst>
          </p:cNvPr>
          <p:cNvSpPr txBox="1"/>
          <p:nvPr/>
        </p:nvSpPr>
        <p:spPr>
          <a:xfrm>
            <a:off x="11019182" y="6382921"/>
            <a:ext cx="934279" cy="338554"/>
          </a:xfrm>
          <a:prstGeom prst="rect">
            <a:avLst/>
          </a:prstGeom>
          <a:noFill/>
        </p:spPr>
        <p:txBody>
          <a:bodyPr wrap="square" rtlCol="0">
            <a:spAutoFit/>
          </a:bodyPr>
          <a:lstStyle/>
          <a:p>
            <a:pPr algn="ctr"/>
            <a:fld id="{FE9CF337-8FA5-C74A-96FF-39A5E86E89AC}" type="slidenum">
              <a:rPr lang="tr-TR" sz="1600" smtClean="0">
                <a:solidFill>
                  <a:schemeClr val="bg1"/>
                </a:solidFill>
              </a:rPr>
              <a:pPr algn="ctr"/>
              <a:t>30</a:t>
            </a:fld>
            <a:r>
              <a:rPr lang="tr-TR" sz="1600" dirty="0">
                <a:solidFill>
                  <a:schemeClr val="bg1"/>
                </a:solidFill>
              </a:rPr>
              <a:t>/49</a:t>
            </a:r>
          </a:p>
        </p:txBody>
      </p:sp>
      <p:sp>
        <p:nvSpPr>
          <p:cNvPr id="3" name="Metin kutusu 2"/>
          <p:cNvSpPr txBox="1"/>
          <p:nvPr/>
        </p:nvSpPr>
        <p:spPr>
          <a:xfrm>
            <a:off x="5510294" y="4721469"/>
            <a:ext cx="2540977" cy="369332"/>
          </a:xfrm>
          <a:prstGeom prst="rect">
            <a:avLst/>
          </a:prstGeom>
          <a:noFill/>
        </p:spPr>
        <p:txBody>
          <a:bodyPr wrap="square" rtlCol="0">
            <a:spAutoFit/>
          </a:bodyPr>
          <a:lstStyle/>
          <a:p>
            <a:endParaRPr lang="tr-TR" dirty="0">
              <a:solidFill>
                <a:srgbClr val="FFFF00"/>
              </a:solidFill>
            </a:endParaRPr>
          </a:p>
        </p:txBody>
      </p:sp>
      <p:graphicFrame>
        <p:nvGraphicFramePr>
          <p:cNvPr id="32" name="Diyagram 31"/>
          <p:cNvGraphicFramePr/>
          <p:nvPr>
            <p:extLst>
              <p:ext uri="{D42A27DB-BD31-4B8C-83A1-F6EECF244321}">
                <p14:modId xmlns:p14="http://schemas.microsoft.com/office/powerpoint/2010/main" xmlns="" val="1675079358"/>
              </p:ext>
            </p:extLst>
          </p:nvPr>
        </p:nvGraphicFramePr>
        <p:xfrm>
          <a:off x="2592387" y="387275"/>
          <a:ext cx="9176479" cy="59956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37604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32">
                                            <p:graphicEl>
                                              <a:dgm id="{9E168BD0-94A3-415C-B863-B08610D682B1}"/>
                                            </p:graphicEl>
                                          </p:spTgt>
                                        </p:tgtEl>
                                        <p:attrNameLst>
                                          <p:attrName>style.color</p:attrName>
                                        </p:attrNameLst>
                                      </p:cBhvr>
                                      <p:to>
                                        <a:schemeClr val="bg1"/>
                                      </p:to>
                                    </p:animClr>
                                    <p:animClr clrSpc="rgb" dir="cw">
                                      <p:cBhvr>
                                        <p:cTn id="7" dur="250" autoRev="1" fill="remove"/>
                                        <p:tgtEl>
                                          <p:spTgt spid="32">
                                            <p:graphicEl>
                                              <a:dgm id="{9E168BD0-94A3-415C-B863-B08610D682B1}"/>
                                            </p:graphicEl>
                                          </p:spTgt>
                                        </p:tgtEl>
                                        <p:attrNameLst>
                                          <p:attrName>fillcolor</p:attrName>
                                        </p:attrNameLst>
                                      </p:cBhvr>
                                      <p:to>
                                        <a:schemeClr val="bg1"/>
                                      </p:to>
                                    </p:animClr>
                                    <p:set>
                                      <p:cBhvr>
                                        <p:cTn id="8" dur="250" autoRev="1" fill="remove"/>
                                        <p:tgtEl>
                                          <p:spTgt spid="32">
                                            <p:graphicEl>
                                              <a:dgm id="{9E168BD0-94A3-415C-B863-B08610D682B1}"/>
                                            </p:graphicEl>
                                          </p:spTgt>
                                        </p:tgtEl>
                                        <p:attrNameLst>
                                          <p:attrName>fill.type</p:attrName>
                                        </p:attrNameLst>
                                      </p:cBhvr>
                                      <p:to>
                                        <p:strVal val="solid"/>
                                      </p:to>
                                    </p:set>
                                    <p:set>
                                      <p:cBhvr>
                                        <p:cTn id="9" dur="250" autoRev="1" fill="remove"/>
                                        <p:tgtEl>
                                          <p:spTgt spid="32">
                                            <p:graphicEl>
                                              <a:dgm id="{9E168BD0-94A3-415C-B863-B08610D682B1}"/>
                                            </p:graphicEl>
                                          </p:spTgt>
                                        </p:tgtEl>
                                        <p:attrNameLst>
                                          <p:attrName>fill.on</p:attrName>
                                        </p:attrNameLst>
                                      </p:cBhvr>
                                      <p:to>
                                        <p:strVal val="true"/>
                                      </p:to>
                                    </p:set>
                                  </p:childTnLst>
                                </p:cTn>
                              </p:par>
                              <p:par>
                                <p:cTn id="10" presetID="27" presetClass="emph" presetSubtype="0" fill="remove" grpId="0" nodeType="withEffect">
                                  <p:stCondLst>
                                    <p:cond delay="0"/>
                                  </p:stCondLst>
                                  <p:childTnLst>
                                    <p:animClr clrSpc="rgb" dir="cw">
                                      <p:cBhvr override="childStyle">
                                        <p:cTn id="11" dur="250" autoRev="1" fill="remove"/>
                                        <p:tgtEl>
                                          <p:spTgt spid="32">
                                            <p:graphicEl>
                                              <a:dgm id="{D783139D-7C0F-4DEB-A8B7-303C2E1A45AB}"/>
                                            </p:graphicEl>
                                          </p:spTgt>
                                        </p:tgtEl>
                                        <p:attrNameLst>
                                          <p:attrName>style.color</p:attrName>
                                        </p:attrNameLst>
                                      </p:cBhvr>
                                      <p:to>
                                        <a:schemeClr val="bg1"/>
                                      </p:to>
                                    </p:animClr>
                                    <p:animClr clrSpc="rgb" dir="cw">
                                      <p:cBhvr>
                                        <p:cTn id="12" dur="250" autoRev="1" fill="remove"/>
                                        <p:tgtEl>
                                          <p:spTgt spid="32">
                                            <p:graphicEl>
                                              <a:dgm id="{D783139D-7C0F-4DEB-A8B7-303C2E1A45AB}"/>
                                            </p:graphicEl>
                                          </p:spTgt>
                                        </p:tgtEl>
                                        <p:attrNameLst>
                                          <p:attrName>fillcolor</p:attrName>
                                        </p:attrNameLst>
                                      </p:cBhvr>
                                      <p:to>
                                        <a:schemeClr val="bg1"/>
                                      </p:to>
                                    </p:animClr>
                                    <p:set>
                                      <p:cBhvr>
                                        <p:cTn id="13" dur="250" autoRev="1" fill="remove"/>
                                        <p:tgtEl>
                                          <p:spTgt spid="32">
                                            <p:graphicEl>
                                              <a:dgm id="{D783139D-7C0F-4DEB-A8B7-303C2E1A45AB}"/>
                                            </p:graphicEl>
                                          </p:spTgt>
                                        </p:tgtEl>
                                        <p:attrNameLst>
                                          <p:attrName>fill.type</p:attrName>
                                        </p:attrNameLst>
                                      </p:cBhvr>
                                      <p:to>
                                        <p:strVal val="solid"/>
                                      </p:to>
                                    </p:set>
                                    <p:set>
                                      <p:cBhvr>
                                        <p:cTn id="14" dur="250" autoRev="1" fill="remove"/>
                                        <p:tgtEl>
                                          <p:spTgt spid="32">
                                            <p:graphicEl>
                                              <a:dgm id="{D783139D-7C0F-4DEB-A8B7-303C2E1A45AB}"/>
                                            </p:graphic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Sub>
          <a:bldDgm/>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8">
            <a:extLst>
              <a:ext uri="{FF2B5EF4-FFF2-40B4-BE49-F238E27FC236}">
                <a16:creationId xmlns:a16="http://schemas.microsoft.com/office/drawing/2014/main" xmlns="" id="{6AB839F9-EE84-8446-90FF-B7187D91FCD9}"/>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22070" y="8792"/>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up 25">
            <a:extLst>
              <a:ext uri="{FF2B5EF4-FFF2-40B4-BE49-F238E27FC236}">
                <a16:creationId xmlns:a16="http://schemas.microsoft.com/office/drawing/2014/main" xmlns="" id="{A4FA3759-CD75-1542-8FEA-55B27735CB8E}"/>
              </a:ext>
            </a:extLst>
          </p:cNvPr>
          <p:cNvGrpSpPr>
            <a:grpSpLocks/>
          </p:cNvGrpSpPr>
          <p:nvPr/>
        </p:nvGrpSpPr>
        <p:grpSpPr bwMode="auto">
          <a:xfrm>
            <a:off x="276899" y="561053"/>
            <a:ext cx="1870535" cy="5492750"/>
            <a:chOff x="283703" y="561053"/>
            <a:chExt cx="1870535" cy="5492750"/>
          </a:xfrm>
        </p:grpSpPr>
        <p:sp>
          <p:nvSpPr>
            <p:cNvPr id="6" name="Metin kutusu 1">
              <a:extLst>
                <a:ext uri="{FF2B5EF4-FFF2-40B4-BE49-F238E27FC236}">
                  <a16:creationId xmlns:a16="http://schemas.microsoft.com/office/drawing/2014/main" xmlns="" id="{AC46C005-3E56-AC45-80D2-16E6C76C9E26}"/>
                </a:ext>
              </a:extLst>
            </p:cNvPr>
            <p:cNvSpPr txBox="1">
              <a:spLocks noChangeArrowheads="1"/>
            </p:cNvSpPr>
            <p:nvPr/>
          </p:nvSpPr>
          <p:spPr bwMode="auto">
            <a:xfrm rot="16200000">
              <a:off x="180953" y="3820806"/>
              <a:ext cx="1515158"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pPr>
              <a:r>
                <a:rPr lang="tr-TR" b="1" dirty="0" smtClean="0">
                  <a:solidFill>
                    <a:schemeClr val="bg1"/>
                  </a:solidFill>
                </a:rPr>
                <a:t>ÇIKTILAR</a:t>
              </a:r>
              <a:endParaRPr lang="tr-TR" b="1" dirty="0">
                <a:solidFill>
                  <a:schemeClr val="bg1"/>
                </a:solidFill>
              </a:endParaRPr>
            </a:p>
          </p:txBody>
        </p:sp>
        <p:cxnSp>
          <p:nvCxnSpPr>
            <p:cNvPr id="7" name="Düz Bağlayıcı 6">
              <a:extLst>
                <a:ext uri="{FF2B5EF4-FFF2-40B4-BE49-F238E27FC236}">
                  <a16:creationId xmlns:a16="http://schemas.microsoft.com/office/drawing/2014/main" xmlns="" id="{871EC40B-7D72-EA4B-B5EA-64427AB072D8}"/>
                </a:ext>
              </a:extLst>
            </p:cNvPr>
            <p:cNvCxnSpPr>
              <a:cxnSpLocks/>
            </p:cNvCxnSpPr>
            <p:nvPr/>
          </p:nvCxnSpPr>
          <p:spPr>
            <a:xfrm>
              <a:off x="2154238" y="2690284"/>
              <a:ext cx="0" cy="33635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Resim 21">
              <a:extLst>
                <a:ext uri="{FF2B5EF4-FFF2-40B4-BE49-F238E27FC236}">
                  <a16:creationId xmlns:a16="http://schemas.microsoft.com/office/drawing/2014/main" xmlns="" id="{8F5686CC-4B8B-0942-B444-CE6A4E2A7419}"/>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83703" y="561053"/>
              <a:ext cx="1587488" cy="158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 name="Metin kutusu 16">
            <a:extLst>
              <a:ext uri="{FF2B5EF4-FFF2-40B4-BE49-F238E27FC236}">
                <a16:creationId xmlns:a16="http://schemas.microsoft.com/office/drawing/2014/main" xmlns="" id="{41187659-C99F-DC4B-9201-9252B8274FFD}"/>
              </a:ext>
            </a:extLst>
          </p:cNvPr>
          <p:cNvSpPr txBox="1"/>
          <p:nvPr/>
        </p:nvSpPr>
        <p:spPr>
          <a:xfrm>
            <a:off x="11019182" y="6382921"/>
            <a:ext cx="934279" cy="338554"/>
          </a:xfrm>
          <a:prstGeom prst="rect">
            <a:avLst/>
          </a:prstGeom>
          <a:noFill/>
        </p:spPr>
        <p:txBody>
          <a:bodyPr wrap="square" rtlCol="0">
            <a:spAutoFit/>
          </a:bodyPr>
          <a:lstStyle/>
          <a:p>
            <a:pPr algn="ctr"/>
            <a:fld id="{FE9CF337-8FA5-C74A-96FF-39A5E86E89AC}" type="slidenum">
              <a:rPr lang="tr-TR" sz="1600" smtClean="0">
                <a:solidFill>
                  <a:schemeClr val="bg1"/>
                </a:solidFill>
              </a:rPr>
              <a:pPr algn="ctr"/>
              <a:t>31</a:t>
            </a:fld>
            <a:r>
              <a:rPr lang="tr-TR" sz="1600" dirty="0">
                <a:solidFill>
                  <a:schemeClr val="bg1"/>
                </a:solidFill>
              </a:rPr>
              <a:t>/49</a:t>
            </a:r>
          </a:p>
        </p:txBody>
      </p:sp>
      <p:sp>
        <p:nvSpPr>
          <p:cNvPr id="21" name="Metin kutusu 20">
            <a:extLst>
              <a:ext uri="{FF2B5EF4-FFF2-40B4-BE49-F238E27FC236}">
                <a16:creationId xmlns:a16="http://schemas.microsoft.com/office/drawing/2014/main" xmlns="" id="{6B3245A9-DE70-0642-961B-0B93B0F523C0}"/>
              </a:ext>
            </a:extLst>
          </p:cNvPr>
          <p:cNvSpPr txBox="1"/>
          <p:nvPr/>
        </p:nvSpPr>
        <p:spPr>
          <a:xfrm>
            <a:off x="2592388" y="674077"/>
            <a:ext cx="7609156" cy="52322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endParaRPr lang="tr-TR" sz="2800" dirty="0">
              <a:ln w="0"/>
              <a:solidFill>
                <a:srgbClr val="FFC000"/>
              </a:solidFill>
              <a:effectLst>
                <a:outerShdw blurRad="38100" dist="19050" dir="2700000" algn="tl" rotWithShape="0">
                  <a:schemeClr val="dk1">
                    <a:alpha val="40000"/>
                  </a:schemeClr>
                </a:outerShdw>
              </a:effectLst>
              <a:latin typeface="Franklin Gothic Heavy" panose="020B0903020102020204" pitchFamily="34" charset="0"/>
            </a:endParaRPr>
          </a:p>
        </p:txBody>
      </p:sp>
      <p:sp>
        <p:nvSpPr>
          <p:cNvPr id="3" name="Metin kutusu 2"/>
          <p:cNvSpPr txBox="1"/>
          <p:nvPr/>
        </p:nvSpPr>
        <p:spPr>
          <a:xfrm>
            <a:off x="5510294" y="4721469"/>
            <a:ext cx="2540977" cy="369332"/>
          </a:xfrm>
          <a:prstGeom prst="rect">
            <a:avLst/>
          </a:prstGeom>
          <a:noFill/>
        </p:spPr>
        <p:txBody>
          <a:bodyPr wrap="square" rtlCol="0">
            <a:spAutoFit/>
          </a:bodyPr>
          <a:lstStyle/>
          <a:p>
            <a:endParaRPr lang="tr-TR" dirty="0">
              <a:solidFill>
                <a:srgbClr val="FFFF00"/>
              </a:solidFill>
            </a:endParaRPr>
          </a:p>
        </p:txBody>
      </p:sp>
      <p:sp>
        <p:nvSpPr>
          <p:cNvPr id="2" name="Dikdörtgen 1"/>
          <p:cNvSpPr/>
          <p:nvPr/>
        </p:nvSpPr>
        <p:spPr>
          <a:xfrm>
            <a:off x="3048000" y="2967335"/>
            <a:ext cx="6096000" cy="369332"/>
          </a:xfrm>
          <a:prstGeom prst="rect">
            <a:avLst/>
          </a:prstGeom>
        </p:spPr>
        <p:txBody>
          <a:bodyPr>
            <a:spAutoFit/>
          </a:bodyPr>
          <a:lstStyle/>
          <a:p>
            <a:endParaRPr lang="tr-TR" dirty="0">
              <a:solidFill>
                <a:schemeClr val="bg1"/>
              </a:solidFill>
            </a:endParaRPr>
          </a:p>
        </p:txBody>
      </p:sp>
      <p:sp>
        <p:nvSpPr>
          <p:cNvPr id="18" name="Dikdörtgen 17"/>
          <p:cNvSpPr/>
          <p:nvPr/>
        </p:nvSpPr>
        <p:spPr>
          <a:xfrm>
            <a:off x="2678119" y="182220"/>
            <a:ext cx="9316564" cy="636997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tr-TR"/>
          </a:p>
        </p:txBody>
      </p:sp>
      <p:sp>
        <p:nvSpPr>
          <p:cNvPr id="19" name="Oval 18"/>
          <p:cNvSpPr/>
          <p:nvPr/>
        </p:nvSpPr>
        <p:spPr>
          <a:xfrm>
            <a:off x="2597630" y="252803"/>
            <a:ext cx="9477542" cy="63699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tr-TR" sz="1600" dirty="0" smtClean="0">
                <a:solidFill>
                  <a:schemeClr val="bg1"/>
                </a:solidFill>
              </a:rPr>
              <a:t>Proje Çıktıları (Proje Kapsamında Yaptırılan-bastırılan Kitap, Araştırma Raporu, </a:t>
            </a:r>
            <a:r>
              <a:rPr lang="tr-TR" sz="1600" dirty="0" smtClean="0"/>
              <a:t>Eğitim Verilen Genç Sayısı, Lisans </a:t>
            </a:r>
            <a:r>
              <a:rPr lang="tr-TR" sz="1600" dirty="0"/>
              <a:t>v</a:t>
            </a:r>
            <a:r>
              <a:rPr lang="tr-TR" sz="1600" dirty="0" smtClean="0"/>
              <a:t>erilen </a:t>
            </a:r>
            <a:r>
              <a:rPr lang="tr-TR" sz="1600" dirty="0"/>
              <a:t>s</a:t>
            </a:r>
            <a:r>
              <a:rPr lang="tr-TR" sz="1600" dirty="0" smtClean="0"/>
              <a:t>porcu sayısı gibi…</a:t>
            </a:r>
            <a:r>
              <a:rPr lang="tr-TR" sz="1600" dirty="0" smtClean="0">
                <a:solidFill>
                  <a:schemeClr val="bg1"/>
                </a:solidFill>
              </a:rPr>
              <a:t>…</a:t>
            </a:r>
            <a:r>
              <a:rPr lang="tr-TR" sz="1600" dirty="0" err="1">
                <a:solidFill>
                  <a:schemeClr val="bg1"/>
                </a:solidFill>
              </a:rPr>
              <a:t>v</a:t>
            </a:r>
            <a:r>
              <a:rPr lang="tr-TR" sz="1600" dirty="0" err="1" smtClean="0">
                <a:solidFill>
                  <a:schemeClr val="bg1"/>
                </a:solidFill>
              </a:rPr>
              <a:t>b</a:t>
            </a:r>
            <a:r>
              <a:rPr lang="tr-TR" sz="1600" dirty="0" smtClean="0">
                <a:solidFill>
                  <a:schemeClr val="bg1"/>
                </a:solidFill>
              </a:rPr>
              <a:t>):</a:t>
            </a:r>
          </a:p>
          <a:p>
            <a:endParaRPr lang="tr-TR" sz="1600" dirty="0" smtClean="0">
              <a:solidFill>
                <a:schemeClr val="bg1"/>
              </a:solidFill>
            </a:endParaRPr>
          </a:p>
          <a:p>
            <a:r>
              <a:rPr lang="tr-TR" dirty="0" smtClean="0">
                <a:solidFill>
                  <a:schemeClr val="bg1"/>
                </a:solidFill>
              </a:rPr>
              <a:t>*Veli  Proje Tanıtım Broşürü</a:t>
            </a:r>
          </a:p>
          <a:p>
            <a:r>
              <a:rPr lang="tr-TR" dirty="0" smtClean="0">
                <a:solidFill>
                  <a:schemeClr val="bg1"/>
                </a:solidFill>
              </a:rPr>
              <a:t>*Veli Elektronik Atık Bilgilendirme Broşürü</a:t>
            </a:r>
          </a:p>
          <a:p>
            <a:r>
              <a:rPr lang="tr-TR" dirty="0" smtClean="0">
                <a:solidFill>
                  <a:schemeClr val="bg1"/>
                </a:solidFill>
              </a:rPr>
              <a:t>*Okul  Web Sayfası Ve Sosyal Medya Hesaplarında Yaygınlaştırma Çalışmaları</a:t>
            </a:r>
          </a:p>
          <a:p>
            <a:r>
              <a:rPr lang="tr-TR" dirty="0" smtClean="0">
                <a:solidFill>
                  <a:schemeClr val="bg1"/>
                </a:solidFill>
              </a:rPr>
              <a:t>*Okul İçi Aylık Duvar Gazetesi </a:t>
            </a:r>
          </a:p>
          <a:p>
            <a:r>
              <a:rPr lang="tr-TR" dirty="0" smtClean="0">
                <a:solidFill>
                  <a:schemeClr val="bg1"/>
                </a:solidFill>
              </a:rPr>
              <a:t>*Okul İçi Seminer Çalışmalarının Dosyalanması ve Haber Halinde Yayını</a:t>
            </a:r>
          </a:p>
          <a:p>
            <a:r>
              <a:rPr lang="tr-TR" dirty="0" smtClean="0">
                <a:solidFill>
                  <a:schemeClr val="bg1"/>
                </a:solidFill>
              </a:rPr>
              <a:t>*Proje içinde hedeflenen grup 11-13 yaş grubu öğrenciler olup %91,1 başarı elde edilmiştir.</a:t>
            </a:r>
            <a:endParaRPr lang="tr-TR" dirty="0">
              <a:solidFill>
                <a:schemeClr val="bg1"/>
              </a:solidFill>
            </a:endParaRPr>
          </a:p>
        </p:txBody>
      </p:sp>
    </p:spTree>
    <p:extLst>
      <p:ext uri="{BB962C8B-B14F-4D97-AF65-F5344CB8AC3E}">
        <p14:creationId xmlns:p14="http://schemas.microsoft.com/office/powerpoint/2010/main" xmlns="" val="4096220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8">
            <a:extLst>
              <a:ext uri="{FF2B5EF4-FFF2-40B4-BE49-F238E27FC236}">
                <a16:creationId xmlns:a16="http://schemas.microsoft.com/office/drawing/2014/main" xmlns="" id="{6AB839F9-EE84-8446-90FF-B7187D91FCD9}"/>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8792"/>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up 25">
            <a:extLst>
              <a:ext uri="{FF2B5EF4-FFF2-40B4-BE49-F238E27FC236}">
                <a16:creationId xmlns:a16="http://schemas.microsoft.com/office/drawing/2014/main" xmlns="" id="{A4FA3759-CD75-1542-8FEA-55B27735CB8E}"/>
              </a:ext>
            </a:extLst>
          </p:cNvPr>
          <p:cNvGrpSpPr>
            <a:grpSpLocks/>
          </p:cNvGrpSpPr>
          <p:nvPr/>
        </p:nvGrpSpPr>
        <p:grpSpPr bwMode="auto">
          <a:xfrm>
            <a:off x="721853" y="561053"/>
            <a:ext cx="1870535" cy="5492750"/>
            <a:chOff x="283703" y="561053"/>
            <a:chExt cx="1870535" cy="5492750"/>
          </a:xfrm>
        </p:grpSpPr>
        <p:sp>
          <p:nvSpPr>
            <p:cNvPr id="6" name="Metin kutusu 1">
              <a:extLst>
                <a:ext uri="{FF2B5EF4-FFF2-40B4-BE49-F238E27FC236}">
                  <a16:creationId xmlns:a16="http://schemas.microsoft.com/office/drawing/2014/main" xmlns="" id="{AC46C005-3E56-AC45-80D2-16E6C76C9E26}"/>
                </a:ext>
              </a:extLst>
            </p:cNvPr>
            <p:cNvSpPr txBox="1">
              <a:spLocks noChangeArrowheads="1"/>
            </p:cNvSpPr>
            <p:nvPr/>
          </p:nvSpPr>
          <p:spPr bwMode="auto">
            <a:xfrm rot="16200000">
              <a:off x="-665432" y="3820806"/>
              <a:ext cx="3207929" cy="4801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pPr>
              <a:r>
                <a:rPr lang="tr-TR" b="1" dirty="0">
                  <a:solidFill>
                    <a:schemeClr val="bg1"/>
                  </a:solidFill>
                </a:rPr>
                <a:t>SÜRDÜRÜLEBİLİRLİK</a:t>
              </a:r>
            </a:p>
          </p:txBody>
        </p:sp>
        <p:cxnSp>
          <p:nvCxnSpPr>
            <p:cNvPr id="7" name="Düz Bağlayıcı 6">
              <a:extLst>
                <a:ext uri="{FF2B5EF4-FFF2-40B4-BE49-F238E27FC236}">
                  <a16:creationId xmlns:a16="http://schemas.microsoft.com/office/drawing/2014/main" xmlns="" id="{871EC40B-7D72-EA4B-B5EA-64427AB072D8}"/>
                </a:ext>
              </a:extLst>
            </p:cNvPr>
            <p:cNvCxnSpPr>
              <a:cxnSpLocks/>
            </p:cNvCxnSpPr>
            <p:nvPr/>
          </p:nvCxnSpPr>
          <p:spPr>
            <a:xfrm>
              <a:off x="2154238" y="2690284"/>
              <a:ext cx="0" cy="33635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Resim 21">
              <a:extLst>
                <a:ext uri="{FF2B5EF4-FFF2-40B4-BE49-F238E27FC236}">
                  <a16:creationId xmlns:a16="http://schemas.microsoft.com/office/drawing/2014/main" xmlns="" id="{8F5686CC-4B8B-0942-B444-CE6A4E2A7419}"/>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83703" y="561053"/>
              <a:ext cx="1587488" cy="158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 name="Metin kutusu 16">
            <a:extLst>
              <a:ext uri="{FF2B5EF4-FFF2-40B4-BE49-F238E27FC236}">
                <a16:creationId xmlns:a16="http://schemas.microsoft.com/office/drawing/2014/main" xmlns="" id="{41187659-C99F-DC4B-9201-9252B8274FFD}"/>
              </a:ext>
            </a:extLst>
          </p:cNvPr>
          <p:cNvSpPr txBox="1"/>
          <p:nvPr/>
        </p:nvSpPr>
        <p:spPr>
          <a:xfrm>
            <a:off x="11019182" y="6382921"/>
            <a:ext cx="934279" cy="338554"/>
          </a:xfrm>
          <a:prstGeom prst="rect">
            <a:avLst/>
          </a:prstGeom>
          <a:noFill/>
        </p:spPr>
        <p:txBody>
          <a:bodyPr wrap="square" rtlCol="0">
            <a:spAutoFit/>
          </a:bodyPr>
          <a:lstStyle/>
          <a:p>
            <a:pPr algn="ctr"/>
            <a:fld id="{FE9CF337-8FA5-C74A-96FF-39A5E86E89AC}" type="slidenum">
              <a:rPr lang="tr-TR" sz="1600" smtClean="0">
                <a:solidFill>
                  <a:schemeClr val="bg1"/>
                </a:solidFill>
              </a:rPr>
              <a:pPr algn="ctr"/>
              <a:t>32</a:t>
            </a:fld>
            <a:r>
              <a:rPr lang="tr-TR" sz="1600" dirty="0">
                <a:solidFill>
                  <a:schemeClr val="bg1"/>
                </a:solidFill>
              </a:rPr>
              <a:t>/49</a:t>
            </a:r>
          </a:p>
        </p:txBody>
      </p:sp>
      <p:sp>
        <p:nvSpPr>
          <p:cNvPr id="21" name="Metin kutusu 20">
            <a:extLst>
              <a:ext uri="{FF2B5EF4-FFF2-40B4-BE49-F238E27FC236}">
                <a16:creationId xmlns:a16="http://schemas.microsoft.com/office/drawing/2014/main" xmlns="" id="{6B3245A9-DE70-0642-961B-0B93B0F523C0}"/>
              </a:ext>
            </a:extLst>
          </p:cNvPr>
          <p:cNvSpPr txBox="1"/>
          <p:nvPr/>
        </p:nvSpPr>
        <p:spPr>
          <a:xfrm>
            <a:off x="2592388" y="674077"/>
            <a:ext cx="7609156" cy="52322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endParaRPr lang="tr-TR" sz="2800" dirty="0">
              <a:ln w="0"/>
              <a:solidFill>
                <a:srgbClr val="FFC000"/>
              </a:solidFill>
              <a:effectLst>
                <a:outerShdw blurRad="38100" dist="19050" dir="2700000" algn="tl" rotWithShape="0">
                  <a:schemeClr val="dk1">
                    <a:alpha val="40000"/>
                  </a:schemeClr>
                </a:outerShdw>
              </a:effectLst>
              <a:latin typeface="Franklin Gothic Heavy" panose="020B0903020102020204" pitchFamily="34" charset="0"/>
            </a:endParaRPr>
          </a:p>
        </p:txBody>
      </p:sp>
      <p:sp>
        <p:nvSpPr>
          <p:cNvPr id="3" name="Metin kutusu 2"/>
          <p:cNvSpPr txBox="1"/>
          <p:nvPr/>
        </p:nvSpPr>
        <p:spPr>
          <a:xfrm>
            <a:off x="5510294" y="4721469"/>
            <a:ext cx="2540977" cy="369332"/>
          </a:xfrm>
          <a:prstGeom prst="rect">
            <a:avLst/>
          </a:prstGeom>
          <a:noFill/>
        </p:spPr>
        <p:txBody>
          <a:bodyPr wrap="square" rtlCol="0">
            <a:spAutoFit/>
          </a:bodyPr>
          <a:lstStyle/>
          <a:p>
            <a:endParaRPr lang="tr-TR" dirty="0">
              <a:solidFill>
                <a:srgbClr val="FFFF00"/>
              </a:solidFill>
            </a:endParaRPr>
          </a:p>
        </p:txBody>
      </p:sp>
      <p:sp>
        <p:nvSpPr>
          <p:cNvPr id="2" name="Dikdörtgen 1"/>
          <p:cNvSpPr/>
          <p:nvPr/>
        </p:nvSpPr>
        <p:spPr>
          <a:xfrm>
            <a:off x="3048000" y="2967335"/>
            <a:ext cx="6096000" cy="369332"/>
          </a:xfrm>
          <a:prstGeom prst="rect">
            <a:avLst/>
          </a:prstGeom>
        </p:spPr>
        <p:txBody>
          <a:bodyPr>
            <a:spAutoFit/>
          </a:bodyPr>
          <a:lstStyle/>
          <a:p>
            <a:endParaRPr lang="tr-TR" dirty="0">
              <a:solidFill>
                <a:schemeClr val="bg1"/>
              </a:solidFill>
            </a:endParaRPr>
          </a:p>
        </p:txBody>
      </p:sp>
      <p:sp>
        <p:nvSpPr>
          <p:cNvPr id="18" name="Dikdörtgen 17"/>
          <p:cNvSpPr/>
          <p:nvPr/>
        </p:nvSpPr>
        <p:spPr>
          <a:xfrm>
            <a:off x="2675613" y="182220"/>
            <a:ext cx="9316564" cy="6369978"/>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tr-TR"/>
          </a:p>
        </p:txBody>
      </p:sp>
      <p:sp>
        <p:nvSpPr>
          <p:cNvPr id="19" name="Oval 18"/>
          <p:cNvSpPr/>
          <p:nvPr/>
        </p:nvSpPr>
        <p:spPr>
          <a:xfrm>
            <a:off x="2592388" y="182220"/>
            <a:ext cx="9477542" cy="63699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tr-TR" dirty="0" smtClean="0">
                <a:solidFill>
                  <a:schemeClr val="bg1"/>
                </a:solidFill>
              </a:rPr>
              <a:t>PROJE SÜRESİ SONUNDA FAALİYETLERİNİZ DEVAM EDECEK Mİ?:</a:t>
            </a:r>
          </a:p>
          <a:p>
            <a:endParaRPr lang="tr-TR" dirty="0" smtClean="0">
              <a:solidFill>
                <a:schemeClr val="bg1"/>
              </a:solidFill>
            </a:endParaRPr>
          </a:p>
          <a:p>
            <a:r>
              <a:rPr lang="tr-TR" dirty="0" smtClean="0">
                <a:solidFill>
                  <a:schemeClr val="bg1"/>
                </a:solidFill>
              </a:rPr>
              <a:t>Proje bitimi </a:t>
            </a:r>
            <a:r>
              <a:rPr lang="tr-TR" dirty="0" smtClean="0">
                <a:solidFill>
                  <a:schemeClr val="bg1"/>
                </a:solidFill>
              </a:rPr>
              <a:t>itibari </a:t>
            </a:r>
            <a:r>
              <a:rPr lang="tr-TR" dirty="0" smtClean="0">
                <a:solidFill>
                  <a:schemeClr val="bg1"/>
                </a:solidFill>
              </a:rPr>
              <a:t>ile davranışsal boyuta </a:t>
            </a:r>
            <a:r>
              <a:rPr lang="tr-TR" dirty="0" smtClean="0">
                <a:solidFill>
                  <a:schemeClr val="bg1"/>
                </a:solidFill>
              </a:rPr>
              <a:t>geçen </a:t>
            </a:r>
            <a:r>
              <a:rPr lang="tr-TR" dirty="0" smtClean="0">
                <a:solidFill>
                  <a:schemeClr val="bg1"/>
                </a:solidFill>
              </a:rPr>
              <a:t>öğrenme ve kazanım değerlerinin </a:t>
            </a:r>
            <a:r>
              <a:rPr lang="tr-TR" dirty="0" err="1" smtClean="0">
                <a:solidFill>
                  <a:schemeClr val="bg1"/>
                </a:solidFill>
              </a:rPr>
              <a:t>pekiştireçler</a:t>
            </a:r>
            <a:r>
              <a:rPr lang="tr-TR" dirty="0" smtClean="0">
                <a:solidFill>
                  <a:schemeClr val="bg1"/>
                </a:solidFill>
              </a:rPr>
              <a:t> </a:t>
            </a:r>
            <a:r>
              <a:rPr lang="tr-TR" dirty="0" smtClean="0">
                <a:solidFill>
                  <a:schemeClr val="bg1"/>
                </a:solidFill>
              </a:rPr>
              <a:t>ile devamı sağlanacaktır.</a:t>
            </a:r>
            <a:endParaRPr lang="tr-TR" dirty="0">
              <a:solidFill>
                <a:schemeClr val="bg1"/>
              </a:solidFill>
            </a:endParaRPr>
          </a:p>
        </p:txBody>
      </p:sp>
    </p:spTree>
    <p:extLst>
      <p:ext uri="{BB962C8B-B14F-4D97-AF65-F5344CB8AC3E}">
        <p14:creationId xmlns:p14="http://schemas.microsoft.com/office/powerpoint/2010/main" xmlns="" val="2322063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Resim 10"/>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00050" y="1741488"/>
            <a:ext cx="3235325" cy="323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Metin kutusu 8"/>
          <p:cNvSpPr txBox="1">
            <a:spLocks noChangeArrowheads="1"/>
          </p:cNvSpPr>
          <p:nvPr/>
        </p:nvSpPr>
        <p:spPr bwMode="auto">
          <a:xfrm>
            <a:off x="5525827" y="1543332"/>
            <a:ext cx="4383087"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3200" b="1" dirty="0" smtClean="0">
                <a:solidFill>
                  <a:schemeClr val="bg1"/>
                </a:solidFill>
                <a:latin typeface="+mn-lt"/>
                <a:ea typeface="AzbukaPro ☞"/>
                <a:cs typeface="AzbukaPro ☞"/>
              </a:rPr>
              <a:t>İRTİBAT KİŞİLERİ</a:t>
            </a:r>
          </a:p>
          <a:p>
            <a:pPr algn="ctr" eaLnBrk="1" hangingPunct="1">
              <a:lnSpc>
                <a:spcPct val="100000"/>
              </a:lnSpc>
              <a:spcBef>
                <a:spcPct val="0"/>
              </a:spcBef>
              <a:buFontTx/>
              <a:buNone/>
            </a:pPr>
            <a:r>
              <a:rPr lang="tr-TR" altLang="tr-TR" sz="2400" b="1" dirty="0" smtClean="0">
                <a:solidFill>
                  <a:schemeClr val="bg1"/>
                </a:solidFill>
                <a:latin typeface="+mn-lt"/>
                <a:ea typeface="AzbukaPro ☞"/>
                <a:cs typeface="AzbukaPro ☞"/>
              </a:rPr>
              <a:t>İletişim Cep No 1:</a:t>
            </a:r>
          </a:p>
          <a:p>
            <a:pPr algn="ctr" eaLnBrk="1" hangingPunct="1">
              <a:lnSpc>
                <a:spcPct val="100000"/>
              </a:lnSpc>
              <a:spcBef>
                <a:spcPct val="0"/>
              </a:spcBef>
              <a:buFontTx/>
              <a:buNone/>
            </a:pPr>
            <a:r>
              <a:rPr lang="tr-TR" altLang="tr-TR" sz="2400" b="1" dirty="0" smtClean="0">
                <a:solidFill>
                  <a:schemeClr val="bg1"/>
                </a:solidFill>
                <a:latin typeface="+mn-lt"/>
                <a:ea typeface="AzbukaPro ☞"/>
                <a:cs typeface="AzbukaPro ☞"/>
              </a:rPr>
              <a:t> Berna </a:t>
            </a:r>
            <a:r>
              <a:rPr lang="tr-TR" altLang="tr-TR" sz="2400" b="1" dirty="0" smtClean="0">
                <a:solidFill>
                  <a:schemeClr val="bg1"/>
                </a:solidFill>
                <a:latin typeface="+mn-lt"/>
                <a:ea typeface="AzbukaPro ☞"/>
                <a:cs typeface="AzbukaPro ☞"/>
              </a:rPr>
              <a:t>Bilen : 0537 0545065</a:t>
            </a:r>
            <a:endParaRPr lang="tr-TR" altLang="tr-TR" sz="2400" b="1" dirty="0" smtClean="0">
              <a:solidFill>
                <a:schemeClr val="bg1"/>
              </a:solidFill>
              <a:latin typeface="+mn-lt"/>
              <a:ea typeface="AzbukaPro ☞"/>
              <a:cs typeface="AzbukaPro ☞"/>
            </a:endParaRPr>
          </a:p>
          <a:p>
            <a:pPr algn="ctr" eaLnBrk="1" hangingPunct="1">
              <a:lnSpc>
                <a:spcPct val="100000"/>
              </a:lnSpc>
              <a:spcBef>
                <a:spcPct val="0"/>
              </a:spcBef>
              <a:buFontTx/>
              <a:buNone/>
            </a:pPr>
            <a:r>
              <a:rPr lang="tr-TR" altLang="tr-TR" sz="2400" b="1" dirty="0" smtClean="0">
                <a:solidFill>
                  <a:schemeClr val="bg1"/>
                </a:solidFill>
                <a:latin typeface="+mn-lt"/>
                <a:ea typeface="AzbukaPro ☞"/>
                <a:cs typeface="AzbukaPro ☞"/>
              </a:rPr>
              <a:t>İletişim Cep No 2:</a:t>
            </a:r>
          </a:p>
          <a:p>
            <a:pPr algn="ctr" eaLnBrk="1" hangingPunct="1">
              <a:lnSpc>
                <a:spcPct val="100000"/>
              </a:lnSpc>
              <a:spcBef>
                <a:spcPct val="0"/>
              </a:spcBef>
              <a:buFontTx/>
              <a:buNone/>
            </a:pPr>
            <a:r>
              <a:rPr lang="tr-TR" altLang="tr-TR" sz="2400" b="1" dirty="0" smtClean="0">
                <a:solidFill>
                  <a:schemeClr val="bg1"/>
                </a:solidFill>
                <a:latin typeface="+mn-lt"/>
                <a:ea typeface="AzbukaPro ☞"/>
                <a:cs typeface="AzbukaPro ☞"/>
              </a:rPr>
              <a:t>Çağla  </a:t>
            </a:r>
            <a:r>
              <a:rPr lang="tr-TR" altLang="tr-TR" sz="2400" b="1" dirty="0" smtClean="0">
                <a:solidFill>
                  <a:schemeClr val="bg1"/>
                </a:solidFill>
                <a:latin typeface="+mn-lt"/>
                <a:ea typeface="AzbukaPro ☞"/>
                <a:cs typeface="AzbukaPro ☞"/>
              </a:rPr>
              <a:t>Şimşek :  0505 5023397</a:t>
            </a:r>
            <a:endParaRPr lang="tr-TR" altLang="tr-TR" sz="2400" b="1" dirty="0" smtClean="0">
              <a:solidFill>
                <a:schemeClr val="bg1"/>
              </a:solidFill>
              <a:latin typeface="+mn-lt"/>
              <a:ea typeface="AzbukaPro ☞"/>
              <a:cs typeface="AzbukaPro ☞"/>
            </a:endParaRPr>
          </a:p>
        </p:txBody>
      </p:sp>
      <p:sp>
        <p:nvSpPr>
          <p:cNvPr id="4" name="Metin kutusu 8"/>
          <p:cNvSpPr txBox="1">
            <a:spLocks noChangeArrowheads="1"/>
          </p:cNvSpPr>
          <p:nvPr/>
        </p:nvSpPr>
        <p:spPr bwMode="auto">
          <a:xfrm>
            <a:off x="5294917" y="3937003"/>
            <a:ext cx="5602727" cy="20621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3200" b="1" dirty="0" smtClean="0">
                <a:solidFill>
                  <a:schemeClr val="bg1"/>
                </a:solidFill>
                <a:latin typeface="+mn-lt"/>
                <a:ea typeface="AzbukaPro ☞"/>
                <a:cs typeface="AzbukaPro ☞"/>
              </a:rPr>
              <a:t>ADRES BİLGİSİ:</a:t>
            </a:r>
          </a:p>
          <a:p>
            <a:pPr algn="ctr" eaLnBrk="1" hangingPunct="1">
              <a:lnSpc>
                <a:spcPct val="100000"/>
              </a:lnSpc>
              <a:spcBef>
                <a:spcPct val="0"/>
              </a:spcBef>
              <a:buFontTx/>
              <a:buNone/>
            </a:pPr>
            <a:r>
              <a:rPr lang="tr-TR" altLang="tr-TR" sz="3200" b="1" dirty="0" err="1" smtClean="0">
                <a:solidFill>
                  <a:schemeClr val="bg1"/>
                </a:solidFill>
                <a:latin typeface="+mn-lt"/>
                <a:ea typeface="AzbukaPro ☞"/>
                <a:cs typeface="AzbukaPro ☞"/>
              </a:rPr>
              <a:t>Kentkoop</a:t>
            </a:r>
            <a:r>
              <a:rPr lang="tr-TR" altLang="tr-TR" sz="3200" b="1" dirty="0" smtClean="0">
                <a:solidFill>
                  <a:schemeClr val="bg1"/>
                </a:solidFill>
                <a:latin typeface="+mn-lt"/>
                <a:ea typeface="AzbukaPro ☞"/>
                <a:cs typeface="AzbukaPro ☞"/>
              </a:rPr>
              <a:t> </a:t>
            </a:r>
            <a:r>
              <a:rPr lang="tr-TR" altLang="tr-TR" sz="3200" b="1" dirty="0" smtClean="0">
                <a:solidFill>
                  <a:schemeClr val="bg1"/>
                </a:solidFill>
                <a:latin typeface="+mn-lt"/>
                <a:ea typeface="AzbukaPro ☞"/>
                <a:cs typeface="AzbukaPro ☞"/>
              </a:rPr>
              <a:t>Mahallesi </a:t>
            </a:r>
            <a:r>
              <a:rPr lang="tr-TR" altLang="tr-TR" sz="3200" b="1" dirty="0" smtClean="0">
                <a:solidFill>
                  <a:schemeClr val="bg1"/>
                </a:solidFill>
                <a:latin typeface="+mn-lt"/>
                <a:ea typeface="AzbukaPro ☞"/>
                <a:cs typeface="AzbukaPro ☞"/>
              </a:rPr>
              <a:t>             2663</a:t>
            </a:r>
            <a:r>
              <a:rPr lang="tr-TR" altLang="tr-TR" sz="3200" b="1" dirty="0" smtClean="0">
                <a:solidFill>
                  <a:schemeClr val="bg1"/>
                </a:solidFill>
                <a:latin typeface="+mn-lt"/>
                <a:ea typeface="AzbukaPro ☞"/>
                <a:cs typeface="AzbukaPro ☞"/>
              </a:rPr>
              <a:t>. </a:t>
            </a:r>
            <a:r>
              <a:rPr lang="tr-TR" altLang="tr-TR" sz="3200" b="1" dirty="0" smtClean="0">
                <a:solidFill>
                  <a:schemeClr val="bg1"/>
                </a:solidFill>
                <a:latin typeface="+mn-lt"/>
                <a:ea typeface="AzbukaPro ☞"/>
                <a:cs typeface="AzbukaPro ☞"/>
              </a:rPr>
              <a:t>Sokak </a:t>
            </a:r>
            <a:r>
              <a:rPr lang="tr-TR" altLang="tr-TR" sz="3200" b="1" dirty="0" smtClean="0">
                <a:solidFill>
                  <a:schemeClr val="bg1"/>
                </a:solidFill>
                <a:latin typeface="+mn-lt"/>
                <a:ea typeface="AzbukaPro ☞"/>
                <a:cs typeface="AzbukaPro ☞"/>
              </a:rPr>
              <a:t>No.3 </a:t>
            </a:r>
            <a:r>
              <a:rPr lang="tr-TR" altLang="tr-TR" sz="3200" b="1" dirty="0" smtClean="0">
                <a:solidFill>
                  <a:schemeClr val="bg1"/>
                </a:solidFill>
                <a:latin typeface="+mn-lt"/>
                <a:ea typeface="AzbukaPro ☞"/>
                <a:cs typeface="AzbukaPro ☞"/>
              </a:rPr>
              <a:t>Batıkent/Yenimahalle ANKARA </a:t>
            </a:r>
            <a:endParaRPr lang="tr-TR" altLang="tr-TR" sz="3200" b="1" dirty="0">
              <a:solidFill>
                <a:schemeClr val="bg1"/>
              </a:solidFill>
              <a:latin typeface="+mn-lt"/>
              <a:ea typeface="AzbukaPro ☞"/>
              <a:cs typeface="AzbukaPro ☞"/>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Resim 10"/>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00050" y="1741488"/>
            <a:ext cx="3235325" cy="323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7" name="Metin kutusu 8"/>
          <p:cNvSpPr txBox="1">
            <a:spLocks noChangeArrowheads="1"/>
          </p:cNvSpPr>
          <p:nvPr/>
        </p:nvSpPr>
        <p:spPr bwMode="auto">
          <a:xfrm>
            <a:off x="5795963" y="3163888"/>
            <a:ext cx="4383087"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tr-TR" altLang="tr-TR" sz="3200" b="1" dirty="0">
                <a:solidFill>
                  <a:schemeClr val="bg1"/>
                </a:solidFill>
                <a:latin typeface="+mn-lt"/>
                <a:ea typeface="AzbukaPro ☞"/>
                <a:cs typeface="AzbukaPro ☞"/>
              </a:rPr>
              <a:t>Arz Ederim</a:t>
            </a:r>
            <a:r>
              <a:rPr lang="tr-TR" altLang="tr-TR" sz="3200" b="1" dirty="0" smtClean="0">
                <a:solidFill>
                  <a:schemeClr val="bg1"/>
                </a:solidFill>
                <a:latin typeface="+mn-lt"/>
                <a:ea typeface="AzbukaPro ☞"/>
                <a:cs typeface="AzbukaPro ☞"/>
              </a:rPr>
              <a:t>.</a:t>
            </a:r>
          </a:p>
        </p:txBody>
      </p:sp>
    </p:spTree>
    <p:extLst>
      <p:ext uri="{BB962C8B-B14F-4D97-AF65-F5344CB8AC3E}">
        <p14:creationId xmlns:p14="http://schemas.microsoft.com/office/powerpoint/2010/main" xmlns="" val="42028620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8">
            <a:extLst>
              <a:ext uri="{FF2B5EF4-FFF2-40B4-BE49-F238E27FC236}">
                <a16:creationId xmlns:a16="http://schemas.microsoft.com/office/drawing/2014/main" xmlns="" id="{6AB839F9-EE84-8446-90FF-B7187D91FCD9}"/>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61442"/>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up 25">
            <a:extLst>
              <a:ext uri="{FF2B5EF4-FFF2-40B4-BE49-F238E27FC236}">
                <a16:creationId xmlns:a16="http://schemas.microsoft.com/office/drawing/2014/main" xmlns="" id="{A4FA3759-CD75-1542-8FEA-55B27735CB8E}"/>
              </a:ext>
            </a:extLst>
          </p:cNvPr>
          <p:cNvGrpSpPr>
            <a:grpSpLocks/>
          </p:cNvGrpSpPr>
          <p:nvPr/>
        </p:nvGrpSpPr>
        <p:grpSpPr bwMode="auto">
          <a:xfrm>
            <a:off x="721853" y="561053"/>
            <a:ext cx="1598041" cy="5492750"/>
            <a:chOff x="283703" y="561053"/>
            <a:chExt cx="1598041" cy="5492750"/>
          </a:xfrm>
        </p:grpSpPr>
        <p:sp>
          <p:nvSpPr>
            <p:cNvPr id="6" name="Metin kutusu 1">
              <a:extLst>
                <a:ext uri="{FF2B5EF4-FFF2-40B4-BE49-F238E27FC236}">
                  <a16:creationId xmlns:a16="http://schemas.microsoft.com/office/drawing/2014/main" xmlns="" id="{AC46C005-3E56-AC45-80D2-16E6C76C9E26}"/>
                </a:ext>
              </a:extLst>
            </p:cNvPr>
            <p:cNvSpPr txBox="1">
              <a:spLocks noChangeArrowheads="1"/>
            </p:cNvSpPr>
            <p:nvPr/>
          </p:nvSpPr>
          <p:spPr bwMode="auto">
            <a:xfrm rot="16200000">
              <a:off x="31551" y="3755815"/>
              <a:ext cx="2534754"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pPr>
              <a:r>
                <a:rPr lang="tr-TR" sz="2400" b="1" dirty="0" smtClean="0">
                  <a:solidFill>
                    <a:schemeClr val="bg1"/>
                  </a:solidFill>
                </a:rPr>
                <a:t>PROJE ÖZETİ</a:t>
              </a:r>
              <a:endParaRPr lang="tr-TR" sz="2400" b="1" dirty="0">
                <a:solidFill>
                  <a:schemeClr val="bg1"/>
                </a:solidFill>
              </a:endParaRPr>
            </a:p>
          </p:txBody>
        </p:sp>
        <p:cxnSp>
          <p:nvCxnSpPr>
            <p:cNvPr id="7" name="Düz Bağlayıcı 6">
              <a:extLst>
                <a:ext uri="{FF2B5EF4-FFF2-40B4-BE49-F238E27FC236}">
                  <a16:creationId xmlns:a16="http://schemas.microsoft.com/office/drawing/2014/main" xmlns="" id="{871EC40B-7D72-EA4B-B5EA-64427AB072D8}"/>
                </a:ext>
              </a:extLst>
            </p:cNvPr>
            <p:cNvCxnSpPr>
              <a:cxnSpLocks/>
            </p:cNvCxnSpPr>
            <p:nvPr/>
          </p:nvCxnSpPr>
          <p:spPr>
            <a:xfrm>
              <a:off x="1881744" y="2690284"/>
              <a:ext cx="0" cy="33635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Resim 21">
              <a:extLst>
                <a:ext uri="{FF2B5EF4-FFF2-40B4-BE49-F238E27FC236}">
                  <a16:creationId xmlns:a16="http://schemas.microsoft.com/office/drawing/2014/main" xmlns="" id="{8F5686CC-4B8B-0942-B444-CE6A4E2A7419}"/>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83703" y="561053"/>
              <a:ext cx="1587488" cy="158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 name="Metin kutusu 16">
            <a:extLst>
              <a:ext uri="{FF2B5EF4-FFF2-40B4-BE49-F238E27FC236}">
                <a16:creationId xmlns:a16="http://schemas.microsoft.com/office/drawing/2014/main" xmlns="" id="{41187659-C99F-DC4B-9201-9252B8274FFD}"/>
              </a:ext>
            </a:extLst>
          </p:cNvPr>
          <p:cNvSpPr txBox="1"/>
          <p:nvPr/>
        </p:nvSpPr>
        <p:spPr>
          <a:xfrm>
            <a:off x="11019182" y="6382921"/>
            <a:ext cx="934279" cy="338554"/>
          </a:xfrm>
          <a:prstGeom prst="rect">
            <a:avLst/>
          </a:prstGeom>
          <a:noFill/>
        </p:spPr>
        <p:txBody>
          <a:bodyPr wrap="square" rtlCol="0">
            <a:spAutoFit/>
          </a:bodyPr>
          <a:lstStyle/>
          <a:p>
            <a:pPr algn="ctr"/>
            <a:fld id="{FE9CF337-8FA5-C74A-96FF-39A5E86E89AC}" type="slidenum">
              <a:rPr lang="tr-TR" sz="1600" smtClean="0">
                <a:solidFill>
                  <a:schemeClr val="bg1"/>
                </a:solidFill>
              </a:rPr>
              <a:pPr algn="ctr"/>
              <a:t>4</a:t>
            </a:fld>
            <a:r>
              <a:rPr lang="tr-TR" sz="1600" dirty="0">
                <a:solidFill>
                  <a:schemeClr val="bg1"/>
                </a:solidFill>
              </a:rPr>
              <a:t>/49</a:t>
            </a:r>
          </a:p>
        </p:txBody>
      </p:sp>
      <p:sp>
        <p:nvSpPr>
          <p:cNvPr id="21" name="Metin kutusu 20">
            <a:extLst>
              <a:ext uri="{FF2B5EF4-FFF2-40B4-BE49-F238E27FC236}">
                <a16:creationId xmlns:a16="http://schemas.microsoft.com/office/drawing/2014/main" xmlns="" id="{6B3245A9-DE70-0642-961B-0B93B0F523C0}"/>
              </a:ext>
            </a:extLst>
          </p:cNvPr>
          <p:cNvSpPr txBox="1"/>
          <p:nvPr/>
        </p:nvSpPr>
        <p:spPr>
          <a:xfrm>
            <a:off x="2592388" y="674077"/>
            <a:ext cx="7609156" cy="52322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endParaRPr lang="tr-TR" sz="2800" dirty="0">
              <a:ln w="0"/>
              <a:solidFill>
                <a:srgbClr val="FFC000"/>
              </a:solidFill>
              <a:effectLst>
                <a:outerShdw blurRad="38100" dist="19050" dir="2700000" algn="tl" rotWithShape="0">
                  <a:schemeClr val="dk1">
                    <a:alpha val="40000"/>
                  </a:schemeClr>
                </a:outerShdw>
              </a:effectLst>
              <a:latin typeface="Franklin Gothic Heavy" panose="020B0903020102020204" pitchFamily="34" charset="0"/>
            </a:endParaRPr>
          </a:p>
        </p:txBody>
      </p:sp>
      <p:sp>
        <p:nvSpPr>
          <p:cNvPr id="3" name="Metin kutusu 2"/>
          <p:cNvSpPr txBox="1"/>
          <p:nvPr/>
        </p:nvSpPr>
        <p:spPr>
          <a:xfrm>
            <a:off x="5510294" y="4721469"/>
            <a:ext cx="2540977" cy="369332"/>
          </a:xfrm>
          <a:prstGeom prst="rect">
            <a:avLst/>
          </a:prstGeom>
          <a:noFill/>
        </p:spPr>
        <p:txBody>
          <a:bodyPr wrap="square" rtlCol="0">
            <a:spAutoFit/>
          </a:bodyPr>
          <a:lstStyle/>
          <a:p>
            <a:endParaRPr lang="tr-TR" dirty="0">
              <a:solidFill>
                <a:srgbClr val="FFFF00"/>
              </a:solidFill>
            </a:endParaRPr>
          </a:p>
        </p:txBody>
      </p:sp>
      <p:sp>
        <p:nvSpPr>
          <p:cNvPr id="4" name="Dikdörtgen 3"/>
          <p:cNvSpPr/>
          <p:nvPr/>
        </p:nvSpPr>
        <p:spPr>
          <a:xfrm>
            <a:off x="3031194" y="705341"/>
            <a:ext cx="6096000" cy="646331"/>
          </a:xfrm>
          <a:prstGeom prst="rect">
            <a:avLst/>
          </a:prstGeom>
        </p:spPr>
        <p:txBody>
          <a:bodyPr>
            <a:spAutoFit/>
          </a:bodyPr>
          <a:lstStyle/>
          <a:p>
            <a:r>
              <a:rPr lang="tr-TR" dirty="0" smtClean="0">
                <a:solidFill>
                  <a:schemeClr val="bg1"/>
                </a:solidFill>
              </a:rPr>
              <a:t>(PROJENİN AMACINI DA İFADE EDEREK  BİR PARAGRAF İLE ÖZETLEYİNİZ)</a:t>
            </a:r>
            <a:endParaRPr lang="tr-TR" dirty="0">
              <a:solidFill>
                <a:schemeClr val="bg1"/>
              </a:solidFill>
            </a:endParaRPr>
          </a:p>
        </p:txBody>
      </p:sp>
      <p:sp>
        <p:nvSpPr>
          <p:cNvPr id="2" name="Oval 1"/>
          <p:cNvSpPr/>
          <p:nvPr/>
        </p:nvSpPr>
        <p:spPr>
          <a:xfrm>
            <a:off x="2865126" y="1244340"/>
            <a:ext cx="9088335" cy="5138581"/>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r>
              <a:rPr lang="tr-TR" dirty="0" smtClean="0">
                <a:solidFill>
                  <a:schemeClr val="bg1"/>
                </a:solidFill>
              </a:rPr>
              <a:t>Proje </a:t>
            </a:r>
            <a:r>
              <a:rPr lang="tr-TR" dirty="0" smtClean="0">
                <a:solidFill>
                  <a:schemeClr val="bg1"/>
                </a:solidFill>
              </a:rPr>
              <a:t>döngüsünde,çevre </a:t>
            </a:r>
            <a:r>
              <a:rPr lang="tr-TR" dirty="0" smtClean="0">
                <a:solidFill>
                  <a:schemeClr val="bg1"/>
                </a:solidFill>
              </a:rPr>
              <a:t>bilinci ve çevrenin korunması yanında Habitat ve doğal denge kavramının </a:t>
            </a:r>
            <a:r>
              <a:rPr lang="tr-TR" dirty="0" err="1" smtClean="0">
                <a:solidFill>
                  <a:schemeClr val="bg1"/>
                </a:solidFill>
              </a:rPr>
              <a:t>farkındalık</a:t>
            </a:r>
            <a:r>
              <a:rPr lang="tr-TR" dirty="0" smtClean="0">
                <a:solidFill>
                  <a:schemeClr val="bg1"/>
                </a:solidFill>
              </a:rPr>
              <a:t> yaratacak biçimde 11-13 yaş arasındaki öğrenci grubuna yaparak,yaşayarak öğrenme modeli ile davranış haline getirilmesi ve atık,geri dönüşüm,çöp  kavram tanımlarının da  yapılarak çevrenin bizim için olan değerinin altını çizmek. Yeşilin,suyun ve kaynakların verimli kullanımı hakkında alt yapı oluşturmak amaçlanmıştır. </a:t>
            </a:r>
            <a:endParaRPr lang="tr-TR" dirty="0">
              <a:solidFill>
                <a:schemeClr val="bg1"/>
              </a:solidFill>
            </a:endParaRPr>
          </a:p>
        </p:txBody>
      </p:sp>
    </p:spTree>
    <p:extLst>
      <p:ext uri="{BB962C8B-B14F-4D97-AF65-F5344CB8AC3E}">
        <p14:creationId xmlns:p14="http://schemas.microsoft.com/office/powerpoint/2010/main" xmlns="" val="14878378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8">
            <a:extLst>
              <a:ext uri="{FF2B5EF4-FFF2-40B4-BE49-F238E27FC236}">
                <a16:creationId xmlns:a16="http://schemas.microsoft.com/office/drawing/2014/main" xmlns="" id="{6AB839F9-EE84-8446-90FF-B7187D91FCD9}"/>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55754"/>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up 25">
            <a:extLst>
              <a:ext uri="{FF2B5EF4-FFF2-40B4-BE49-F238E27FC236}">
                <a16:creationId xmlns:a16="http://schemas.microsoft.com/office/drawing/2014/main" xmlns="" id="{A4FA3759-CD75-1542-8FEA-55B27735CB8E}"/>
              </a:ext>
            </a:extLst>
          </p:cNvPr>
          <p:cNvGrpSpPr>
            <a:grpSpLocks/>
          </p:cNvGrpSpPr>
          <p:nvPr/>
        </p:nvGrpSpPr>
        <p:grpSpPr bwMode="auto">
          <a:xfrm>
            <a:off x="721853" y="561053"/>
            <a:ext cx="1587488" cy="5367580"/>
            <a:chOff x="283703" y="561053"/>
            <a:chExt cx="1587488" cy="5367580"/>
          </a:xfrm>
        </p:grpSpPr>
        <p:sp>
          <p:nvSpPr>
            <p:cNvPr id="6" name="Metin kutusu 1">
              <a:extLst>
                <a:ext uri="{FF2B5EF4-FFF2-40B4-BE49-F238E27FC236}">
                  <a16:creationId xmlns:a16="http://schemas.microsoft.com/office/drawing/2014/main" xmlns="" id="{AC46C005-3E56-AC45-80D2-16E6C76C9E26}"/>
                </a:ext>
              </a:extLst>
            </p:cNvPr>
            <p:cNvSpPr txBox="1">
              <a:spLocks noChangeArrowheads="1"/>
            </p:cNvSpPr>
            <p:nvPr/>
          </p:nvSpPr>
          <p:spPr bwMode="auto">
            <a:xfrm rot="16200000">
              <a:off x="-881673" y="3754151"/>
              <a:ext cx="3591831" cy="757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pPr>
              <a:r>
                <a:rPr lang="tr-TR" sz="2400" b="1" dirty="0" smtClean="0">
                  <a:solidFill>
                    <a:schemeClr val="bg1"/>
                  </a:solidFill>
                </a:rPr>
                <a:t>HEDEFLENEN </a:t>
              </a:r>
              <a:r>
                <a:rPr lang="tr-TR" sz="2400" b="1" dirty="0">
                  <a:solidFill>
                    <a:schemeClr val="bg1"/>
                  </a:solidFill>
                </a:rPr>
                <a:t>VE </a:t>
              </a:r>
              <a:r>
                <a:rPr lang="tr-TR" sz="2400" b="1" dirty="0" smtClean="0">
                  <a:solidFill>
                    <a:schemeClr val="bg1"/>
                  </a:solidFill>
                </a:rPr>
                <a:t>GERÇEKLEŞEN</a:t>
              </a:r>
              <a:endParaRPr lang="tr-TR" sz="2400" b="1" dirty="0">
                <a:solidFill>
                  <a:schemeClr val="bg1"/>
                </a:solidFill>
              </a:endParaRPr>
            </a:p>
          </p:txBody>
        </p:sp>
        <p:cxnSp>
          <p:nvCxnSpPr>
            <p:cNvPr id="7" name="Düz Bağlayıcı 6">
              <a:extLst>
                <a:ext uri="{FF2B5EF4-FFF2-40B4-BE49-F238E27FC236}">
                  <a16:creationId xmlns:a16="http://schemas.microsoft.com/office/drawing/2014/main" xmlns="" id="{871EC40B-7D72-EA4B-B5EA-64427AB072D8}"/>
                </a:ext>
              </a:extLst>
            </p:cNvPr>
            <p:cNvCxnSpPr>
              <a:cxnSpLocks/>
            </p:cNvCxnSpPr>
            <p:nvPr/>
          </p:nvCxnSpPr>
          <p:spPr>
            <a:xfrm>
              <a:off x="1674897" y="2565114"/>
              <a:ext cx="0" cy="33635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Resim 21">
              <a:extLst>
                <a:ext uri="{FF2B5EF4-FFF2-40B4-BE49-F238E27FC236}">
                  <a16:creationId xmlns:a16="http://schemas.microsoft.com/office/drawing/2014/main" xmlns="" id="{8F5686CC-4B8B-0942-B444-CE6A4E2A7419}"/>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83703" y="561053"/>
              <a:ext cx="1587488" cy="158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 name="Metin kutusu 16">
            <a:extLst>
              <a:ext uri="{FF2B5EF4-FFF2-40B4-BE49-F238E27FC236}">
                <a16:creationId xmlns:a16="http://schemas.microsoft.com/office/drawing/2014/main" xmlns="" id="{41187659-C99F-DC4B-9201-9252B8274FFD}"/>
              </a:ext>
            </a:extLst>
          </p:cNvPr>
          <p:cNvSpPr txBox="1"/>
          <p:nvPr/>
        </p:nvSpPr>
        <p:spPr>
          <a:xfrm>
            <a:off x="11019182" y="6382921"/>
            <a:ext cx="934279" cy="338554"/>
          </a:xfrm>
          <a:prstGeom prst="rect">
            <a:avLst/>
          </a:prstGeom>
          <a:noFill/>
        </p:spPr>
        <p:txBody>
          <a:bodyPr wrap="square" rtlCol="0">
            <a:spAutoFit/>
          </a:bodyPr>
          <a:lstStyle/>
          <a:p>
            <a:pPr algn="ctr"/>
            <a:fld id="{FE9CF337-8FA5-C74A-96FF-39A5E86E89AC}" type="slidenum">
              <a:rPr lang="tr-TR" sz="1600" smtClean="0">
                <a:solidFill>
                  <a:schemeClr val="bg1"/>
                </a:solidFill>
              </a:rPr>
              <a:pPr algn="ctr"/>
              <a:t>5</a:t>
            </a:fld>
            <a:r>
              <a:rPr lang="tr-TR" sz="1600" dirty="0">
                <a:solidFill>
                  <a:schemeClr val="bg1"/>
                </a:solidFill>
              </a:rPr>
              <a:t>/49</a:t>
            </a:r>
          </a:p>
        </p:txBody>
      </p:sp>
      <p:sp>
        <p:nvSpPr>
          <p:cNvPr id="3" name="Metin kutusu 2"/>
          <p:cNvSpPr txBox="1"/>
          <p:nvPr/>
        </p:nvSpPr>
        <p:spPr>
          <a:xfrm>
            <a:off x="5510294" y="4721469"/>
            <a:ext cx="2540977" cy="369332"/>
          </a:xfrm>
          <a:prstGeom prst="rect">
            <a:avLst/>
          </a:prstGeom>
          <a:noFill/>
        </p:spPr>
        <p:txBody>
          <a:bodyPr wrap="square" rtlCol="0">
            <a:spAutoFit/>
          </a:bodyPr>
          <a:lstStyle/>
          <a:p>
            <a:endParaRPr lang="tr-TR" dirty="0">
              <a:solidFill>
                <a:srgbClr val="FFFF00"/>
              </a:solidFill>
            </a:endParaRPr>
          </a:p>
        </p:txBody>
      </p:sp>
      <p:graphicFrame>
        <p:nvGraphicFramePr>
          <p:cNvPr id="32" name="Diyagram 31"/>
          <p:cNvGraphicFramePr/>
          <p:nvPr>
            <p:extLst>
              <p:ext uri="{D42A27DB-BD31-4B8C-83A1-F6EECF244321}">
                <p14:modId xmlns:p14="http://schemas.microsoft.com/office/powerpoint/2010/main" xmlns="" val="2719543029"/>
              </p:ext>
            </p:extLst>
          </p:nvPr>
        </p:nvGraphicFramePr>
        <p:xfrm>
          <a:off x="2592387" y="387275"/>
          <a:ext cx="9176479" cy="59956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xmlns="" val="1439201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8">
            <a:extLst>
              <a:ext uri="{FF2B5EF4-FFF2-40B4-BE49-F238E27FC236}">
                <a16:creationId xmlns:a16="http://schemas.microsoft.com/office/drawing/2014/main" xmlns="" id="{6AB839F9-EE84-8446-90FF-B7187D91FCD9}"/>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8792"/>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5" name="Grup 25">
            <a:extLst>
              <a:ext uri="{FF2B5EF4-FFF2-40B4-BE49-F238E27FC236}">
                <a16:creationId xmlns:a16="http://schemas.microsoft.com/office/drawing/2014/main" xmlns="" id="{A4FA3759-CD75-1542-8FEA-55B27735CB8E}"/>
              </a:ext>
            </a:extLst>
          </p:cNvPr>
          <p:cNvGrpSpPr>
            <a:grpSpLocks/>
          </p:cNvGrpSpPr>
          <p:nvPr/>
        </p:nvGrpSpPr>
        <p:grpSpPr bwMode="auto">
          <a:xfrm>
            <a:off x="721853" y="561053"/>
            <a:ext cx="1870535" cy="5492750"/>
            <a:chOff x="283703" y="561053"/>
            <a:chExt cx="1870535" cy="5492750"/>
          </a:xfrm>
        </p:grpSpPr>
        <p:sp>
          <p:nvSpPr>
            <p:cNvPr id="6" name="Metin kutusu 1">
              <a:extLst>
                <a:ext uri="{FF2B5EF4-FFF2-40B4-BE49-F238E27FC236}">
                  <a16:creationId xmlns:a16="http://schemas.microsoft.com/office/drawing/2014/main" xmlns="" id="{AC46C005-3E56-AC45-80D2-16E6C76C9E26}"/>
                </a:ext>
              </a:extLst>
            </p:cNvPr>
            <p:cNvSpPr txBox="1">
              <a:spLocks noChangeArrowheads="1"/>
            </p:cNvSpPr>
            <p:nvPr/>
          </p:nvSpPr>
          <p:spPr bwMode="auto">
            <a:xfrm rot="16200000">
              <a:off x="49124" y="4132435"/>
              <a:ext cx="1944827"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buNone/>
              </a:pPr>
              <a:r>
                <a:rPr lang="tr-TR" sz="2400" b="1" dirty="0" smtClean="0">
                  <a:solidFill>
                    <a:schemeClr val="bg1"/>
                  </a:solidFill>
                </a:rPr>
                <a:t>NELER YAPTIK</a:t>
              </a:r>
              <a:endParaRPr lang="tr-TR" sz="2400" b="1" dirty="0">
                <a:solidFill>
                  <a:schemeClr val="bg1"/>
                </a:solidFill>
              </a:endParaRPr>
            </a:p>
          </p:txBody>
        </p:sp>
        <p:cxnSp>
          <p:nvCxnSpPr>
            <p:cNvPr id="7" name="Düz Bağlayıcı 6">
              <a:extLst>
                <a:ext uri="{FF2B5EF4-FFF2-40B4-BE49-F238E27FC236}">
                  <a16:creationId xmlns:a16="http://schemas.microsoft.com/office/drawing/2014/main" xmlns="" id="{871EC40B-7D72-EA4B-B5EA-64427AB072D8}"/>
                </a:ext>
              </a:extLst>
            </p:cNvPr>
            <p:cNvCxnSpPr>
              <a:cxnSpLocks/>
            </p:cNvCxnSpPr>
            <p:nvPr/>
          </p:nvCxnSpPr>
          <p:spPr>
            <a:xfrm>
              <a:off x="2154238" y="2690284"/>
              <a:ext cx="0" cy="33635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Resim 21">
              <a:extLst>
                <a:ext uri="{FF2B5EF4-FFF2-40B4-BE49-F238E27FC236}">
                  <a16:creationId xmlns:a16="http://schemas.microsoft.com/office/drawing/2014/main" xmlns="" id="{8F5686CC-4B8B-0942-B444-CE6A4E2A7419}"/>
                </a:ext>
              </a:extLst>
            </p:cNvPr>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83703" y="561053"/>
              <a:ext cx="1587488" cy="1587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7" name="Metin kutusu 16">
            <a:extLst>
              <a:ext uri="{FF2B5EF4-FFF2-40B4-BE49-F238E27FC236}">
                <a16:creationId xmlns:a16="http://schemas.microsoft.com/office/drawing/2014/main" xmlns="" id="{41187659-C99F-DC4B-9201-9252B8274FFD}"/>
              </a:ext>
            </a:extLst>
          </p:cNvPr>
          <p:cNvSpPr txBox="1"/>
          <p:nvPr/>
        </p:nvSpPr>
        <p:spPr>
          <a:xfrm>
            <a:off x="11019182" y="6382921"/>
            <a:ext cx="934279" cy="338554"/>
          </a:xfrm>
          <a:prstGeom prst="rect">
            <a:avLst/>
          </a:prstGeom>
          <a:noFill/>
        </p:spPr>
        <p:txBody>
          <a:bodyPr wrap="square" rtlCol="0">
            <a:spAutoFit/>
          </a:bodyPr>
          <a:lstStyle/>
          <a:p>
            <a:pPr algn="ctr"/>
            <a:fld id="{FE9CF337-8FA5-C74A-96FF-39A5E86E89AC}" type="slidenum">
              <a:rPr lang="tr-TR" sz="1600" smtClean="0">
                <a:solidFill>
                  <a:schemeClr val="bg1"/>
                </a:solidFill>
              </a:rPr>
              <a:pPr algn="ctr"/>
              <a:t>6</a:t>
            </a:fld>
            <a:r>
              <a:rPr lang="tr-TR" sz="1600" dirty="0">
                <a:solidFill>
                  <a:schemeClr val="bg1"/>
                </a:solidFill>
              </a:rPr>
              <a:t>/49</a:t>
            </a:r>
          </a:p>
        </p:txBody>
      </p:sp>
      <p:sp>
        <p:nvSpPr>
          <p:cNvPr id="21" name="Metin kutusu 20">
            <a:extLst>
              <a:ext uri="{FF2B5EF4-FFF2-40B4-BE49-F238E27FC236}">
                <a16:creationId xmlns:a16="http://schemas.microsoft.com/office/drawing/2014/main" xmlns="" id="{6B3245A9-DE70-0642-961B-0B93B0F523C0}"/>
              </a:ext>
            </a:extLst>
          </p:cNvPr>
          <p:cNvSpPr txBox="1"/>
          <p:nvPr/>
        </p:nvSpPr>
        <p:spPr>
          <a:xfrm>
            <a:off x="2592388" y="674077"/>
            <a:ext cx="8940852" cy="523220"/>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endParaRPr lang="tr-TR" sz="2800" dirty="0">
              <a:ln w="0"/>
              <a:solidFill>
                <a:srgbClr val="FFC000"/>
              </a:solidFill>
              <a:effectLst>
                <a:outerShdw blurRad="38100" dist="19050" dir="2700000" algn="tl" rotWithShape="0">
                  <a:schemeClr val="dk1">
                    <a:alpha val="40000"/>
                  </a:schemeClr>
                </a:outerShdw>
              </a:effectLst>
              <a:latin typeface="Franklin Gothic Heavy" panose="020B0903020102020204" pitchFamily="34" charset="0"/>
            </a:endParaRPr>
          </a:p>
        </p:txBody>
      </p:sp>
      <p:sp>
        <p:nvSpPr>
          <p:cNvPr id="3" name="Metin kutusu 2"/>
          <p:cNvSpPr txBox="1"/>
          <p:nvPr/>
        </p:nvSpPr>
        <p:spPr>
          <a:xfrm>
            <a:off x="5510294" y="4721469"/>
            <a:ext cx="2540977" cy="369332"/>
          </a:xfrm>
          <a:prstGeom prst="rect">
            <a:avLst/>
          </a:prstGeom>
          <a:noFill/>
        </p:spPr>
        <p:txBody>
          <a:bodyPr wrap="square" rtlCol="0">
            <a:spAutoFit/>
          </a:bodyPr>
          <a:lstStyle/>
          <a:p>
            <a:endParaRPr lang="tr-TR" dirty="0">
              <a:solidFill>
                <a:srgbClr val="FFFF00"/>
              </a:solidFill>
            </a:endParaRPr>
          </a:p>
        </p:txBody>
      </p:sp>
      <p:sp>
        <p:nvSpPr>
          <p:cNvPr id="8" name="Oval 7"/>
          <p:cNvSpPr/>
          <p:nvPr/>
        </p:nvSpPr>
        <p:spPr>
          <a:xfrm>
            <a:off x="3326339" y="1819106"/>
            <a:ext cx="6456757" cy="28807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b="1" dirty="0" smtClean="0">
                <a:solidFill>
                  <a:schemeClr val="bg1"/>
                </a:solidFill>
              </a:rPr>
              <a:t>GERÇEKLEŞTİRİLEN FAALİYETLER</a:t>
            </a:r>
          </a:p>
        </p:txBody>
      </p:sp>
      <p:sp>
        <p:nvSpPr>
          <p:cNvPr id="9" name="Aşağı Ok 8"/>
          <p:cNvSpPr/>
          <p:nvPr/>
        </p:nvSpPr>
        <p:spPr>
          <a:xfrm>
            <a:off x="6515311" y="5075395"/>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xmlns="" val="3904529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24285" y="457200"/>
            <a:ext cx="4781811" cy="1600200"/>
          </a:xfrm>
        </p:spPr>
        <p:txBody>
          <a:bodyPr/>
          <a:lstStyle/>
          <a:p>
            <a:pPr algn="ctr"/>
            <a:r>
              <a:rPr lang="tr-TR" sz="2000" b="1" dirty="0" smtClean="0"/>
              <a:t>“ÇEVRECİ ATILIM SAĞLAM KATILIM” NEDİR?</a:t>
            </a:r>
            <a:endParaRPr lang="tr-TR" sz="2000" b="1" dirty="0"/>
          </a:p>
        </p:txBody>
      </p:sp>
      <p:sp>
        <p:nvSpPr>
          <p:cNvPr id="4" name="Metin Yer Tutucusu 3"/>
          <p:cNvSpPr>
            <a:spLocks noGrp="1"/>
          </p:cNvSpPr>
          <p:nvPr>
            <p:ph type="body" sz="half" idx="2"/>
          </p:nvPr>
        </p:nvSpPr>
        <p:spPr>
          <a:xfrm>
            <a:off x="0" y="2057400"/>
            <a:ext cx="3932237" cy="3811588"/>
          </a:xfrm>
        </p:spPr>
        <p:txBody>
          <a:bodyPr/>
          <a:lstStyle/>
          <a:p>
            <a:endParaRPr lang="tr-TR" dirty="0" smtClean="0"/>
          </a:p>
          <a:p>
            <a:endParaRPr lang="tr-TR" dirty="0"/>
          </a:p>
          <a:p>
            <a:pPr algn="ctr"/>
            <a:r>
              <a:rPr lang="tr-TR" sz="2000" b="1" dirty="0" smtClean="0"/>
              <a:t>1</a:t>
            </a:r>
            <a:r>
              <a:rPr lang="tr-TR" sz="2000" b="1" dirty="0" smtClean="0"/>
              <a:t>. </a:t>
            </a:r>
            <a:r>
              <a:rPr lang="tr-TR" sz="2000" dirty="0" smtClean="0"/>
              <a:t>”</a:t>
            </a:r>
            <a:r>
              <a:rPr lang="tr-TR" sz="2000" dirty="0" smtClean="0"/>
              <a:t>Köşelerimiz</a:t>
            </a:r>
          </a:p>
          <a:p>
            <a:pPr algn="ctr"/>
            <a:r>
              <a:rPr lang="tr-TR" sz="2000" dirty="0" smtClean="0"/>
              <a:t> ve </a:t>
            </a:r>
          </a:p>
          <a:p>
            <a:pPr algn="ctr"/>
            <a:r>
              <a:rPr lang="tr-TR" sz="2000" dirty="0" smtClean="0"/>
              <a:t>Tanıtım Alanlarımızın</a:t>
            </a:r>
          </a:p>
          <a:p>
            <a:pPr algn="ctr"/>
            <a:r>
              <a:rPr lang="tr-TR" sz="2000" dirty="0" smtClean="0"/>
              <a:t> Hazırlığı “</a:t>
            </a:r>
            <a:endParaRPr lang="tr-TR" sz="2000" dirty="0"/>
          </a:p>
        </p:txBody>
      </p:sp>
      <p:pic>
        <p:nvPicPr>
          <p:cNvPr id="1026" name="Picture 2" descr="C:\Users\Acer\Desktop\GSB LOGOLAR\gençlik proje öğrenci çalışma resimleri\16.jpg"/>
          <p:cNvPicPr>
            <a:picLocks noGrp="1" noChangeAspect="1" noChangeArrowheads="1"/>
          </p:cNvPicPr>
          <p:nvPr>
            <p:ph idx="1"/>
          </p:nvPr>
        </p:nvPicPr>
        <p:blipFill>
          <a:blip r:embed="rId2"/>
          <a:srcRect/>
          <a:stretch>
            <a:fillRect/>
          </a:stretch>
        </p:blipFill>
        <p:spPr bwMode="auto">
          <a:xfrm>
            <a:off x="4995298" y="457200"/>
            <a:ext cx="3706951" cy="20851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7" name="Picture 3" descr="C:\Users\Acer\Desktop\GSB LOGOLAR\gençlik proje öğrenci çalışma resimleri\17.jpg"/>
          <p:cNvPicPr>
            <a:picLocks noChangeAspect="1" noChangeArrowheads="1"/>
          </p:cNvPicPr>
          <p:nvPr/>
        </p:nvPicPr>
        <p:blipFill>
          <a:blip r:embed="rId3"/>
          <a:srcRect/>
          <a:stretch>
            <a:fillRect/>
          </a:stretch>
        </p:blipFill>
        <p:spPr bwMode="auto">
          <a:xfrm>
            <a:off x="8292229" y="2808765"/>
            <a:ext cx="3401861" cy="19135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28" name="Picture 4" descr="C:\Users\Acer\Desktop\GSB LOGOLAR\gençlik proje öğrenci çalışma resimleri\20.jpg"/>
          <p:cNvPicPr>
            <a:picLocks noChangeAspect="1" noChangeArrowheads="1"/>
          </p:cNvPicPr>
          <p:nvPr/>
        </p:nvPicPr>
        <p:blipFill>
          <a:blip r:embed="rId4"/>
          <a:srcRect/>
          <a:stretch>
            <a:fillRect/>
          </a:stretch>
        </p:blipFill>
        <p:spPr bwMode="auto">
          <a:xfrm>
            <a:off x="4620364" y="4546948"/>
            <a:ext cx="3446396" cy="19385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66708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76950" y="715550"/>
            <a:ext cx="3932237" cy="1600200"/>
          </a:xfrm>
        </p:spPr>
        <p:txBody>
          <a:bodyPr/>
          <a:lstStyle/>
          <a:p>
            <a:pPr algn="ctr">
              <a:spcAft>
                <a:spcPts val="600"/>
              </a:spcAft>
            </a:pPr>
            <a:r>
              <a:rPr lang="tr-TR" sz="2000" b="1" dirty="0" smtClean="0"/>
              <a:t>PROJE TANITIM </a:t>
            </a:r>
            <a:r>
              <a:rPr lang="tr-TR" sz="2000" b="1" dirty="0" smtClean="0"/>
              <a:t>ALANI</a:t>
            </a:r>
            <a:br>
              <a:rPr lang="tr-TR" sz="2000" b="1" dirty="0" smtClean="0"/>
            </a:br>
            <a:r>
              <a:rPr lang="tr-TR" sz="500" b="1" dirty="0" smtClean="0"/>
              <a:t/>
            </a:r>
            <a:br>
              <a:rPr lang="tr-TR" sz="500" b="1" dirty="0" smtClean="0"/>
            </a:br>
            <a:r>
              <a:rPr lang="tr-TR" sz="2000" b="1" dirty="0" smtClean="0"/>
              <a:t> </a:t>
            </a:r>
            <a:r>
              <a:rPr lang="tr-TR" sz="2000" b="1" dirty="0" smtClean="0"/>
              <a:t>OLUŞTURULMASI</a:t>
            </a:r>
            <a:endParaRPr lang="tr-TR" sz="2000" b="1" dirty="0"/>
          </a:p>
        </p:txBody>
      </p:sp>
      <p:sp>
        <p:nvSpPr>
          <p:cNvPr id="4" name="Metin Yer Tutucusu 3"/>
          <p:cNvSpPr>
            <a:spLocks noGrp="1"/>
          </p:cNvSpPr>
          <p:nvPr>
            <p:ph type="body" sz="half" idx="2"/>
          </p:nvPr>
        </p:nvSpPr>
        <p:spPr>
          <a:xfrm>
            <a:off x="676950" y="2057400"/>
            <a:ext cx="3932237" cy="3811588"/>
          </a:xfrm>
        </p:spPr>
        <p:txBody>
          <a:bodyPr/>
          <a:lstStyle/>
          <a:p>
            <a:endParaRPr lang="tr-TR" dirty="0" smtClean="0"/>
          </a:p>
          <a:p>
            <a:endParaRPr lang="tr-TR" dirty="0"/>
          </a:p>
          <a:p>
            <a:pPr algn="ctr"/>
            <a:r>
              <a:rPr lang="tr-TR" sz="2000" b="1" dirty="0" smtClean="0"/>
              <a:t>2. </a:t>
            </a:r>
            <a:r>
              <a:rPr lang="tr-TR" sz="2000" dirty="0" smtClean="0"/>
              <a:t>“Okulumuz </a:t>
            </a:r>
          </a:p>
          <a:p>
            <a:pPr algn="ctr"/>
            <a:r>
              <a:rPr lang="tr-TR" sz="2000" dirty="0" smtClean="0"/>
              <a:t>Ve </a:t>
            </a:r>
          </a:p>
          <a:p>
            <a:pPr algn="ctr"/>
            <a:r>
              <a:rPr lang="tr-TR" sz="2000" dirty="0" smtClean="0"/>
              <a:t>Çevremiz Hepimizin”  </a:t>
            </a:r>
            <a:endParaRPr lang="tr-TR" sz="2000" dirty="0"/>
          </a:p>
        </p:txBody>
      </p:sp>
      <p:pic>
        <p:nvPicPr>
          <p:cNvPr id="2050" name="Picture 2" descr="C:\Users\Acer\Desktop\GSB LOGOLAR\gençlik proje öğrenci çalışma resimleri\PHOTO-2020-03-09-11-39-03.jpg"/>
          <p:cNvPicPr>
            <a:picLocks noGrp="1" noChangeAspect="1" noChangeArrowheads="1"/>
          </p:cNvPicPr>
          <p:nvPr>
            <p:ph idx="1"/>
          </p:nvPr>
        </p:nvPicPr>
        <p:blipFill>
          <a:blip r:embed="rId2"/>
          <a:srcRect/>
          <a:stretch>
            <a:fillRect/>
          </a:stretch>
        </p:blipFill>
        <p:spPr bwMode="auto">
          <a:xfrm>
            <a:off x="8200482" y="457200"/>
            <a:ext cx="3086838" cy="277451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1" name="Picture 3" descr="C:\Users\Acer\Desktop\GSB LOGOLAR\gençlik proje öğrenci çalışma resimleri\PHOTO-2020-03-09-11-36-58.jpg"/>
          <p:cNvPicPr>
            <a:picLocks noChangeAspect="1" noChangeArrowheads="1"/>
          </p:cNvPicPr>
          <p:nvPr/>
        </p:nvPicPr>
        <p:blipFill>
          <a:blip r:embed="rId3"/>
          <a:srcRect/>
          <a:stretch>
            <a:fillRect/>
          </a:stretch>
        </p:blipFill>
        <p:spPr bwMode="auto">
          <a:xfrm>
            <a:off x="4985359" y="430582"/>
            <a:ext cx="2793304" cy="28011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2" name="Picture 4" descr="C:\Users\Acer\Desktop\GSB LOGOLAR\gençlik proje öğrenci çalışma resimleri\6.jpg"/>
          <p:cNvPicPr>
            <a:picLocks noChangeAspect="1" noChangeArrowheads="1"/>
          </p:cNvPicPr>
          <p:nvPr/>
        </p:nvPicPr>
        <p:blipFill>
          <a:blip r:embed="rId4"/>
          <a:srcRect/>
          <a:stretch>
            <a:fillRect/>
          </a:stretch>
        </p:blipFill>
        <p:spPr bwMode="auto">
          <a:xfrm>
            <a:off x="4985360" y="3544865"/>
            <a:ext cx="2793304" cy="30500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3" name="Picture 5" descr="C:\Users\Acer\Desktop\GSB LOGOLAR\gençlik proje öğrenci çalışma resimleri\2.jpg"/>
          <p:cNvPicPr>
            <a:picLocks noChangeAspect="1" noChangeArrowheads="1"/>
          </p:cNvPicPr>
          <p:nvPr/>
        </p:nvPicPr>
        <p:blipFill>
          <a:blip r:embed="rId5"/>
          <a:srcRect/>
          <a:stretch>
            <a:fillRect/>
          </a:stretch>
        </p:blipFill>
        <p:spPr bwMode="auto">
          <a:xfrm>
            <a:off x="8200482" y="3544865"/>
            <a:ext cx="3086838" cy="30500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1147032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000" b="1" dirty="0" smtClean="0"/>
              <a:t>ATIK</a:t>
            </a:r>
            <a:r>
              <a:rPr lang="tr-TR" sz="2000" b="1" dirty="0" smtClean="0"/>
              <a:t>, GERİ </a:t>
            </a:r>
            <a:r>
              <a:rPr lang="tr-TR" sz="2000" b="1" dirty="0" smtClean="0"/>
              <a:t>DÖNÜŞÜM</a:t>
            </a:r>
            <a:r>
              <a:rPr lang="tr-TR" sz="2000" b="1" dirty="0" smtClean="0"/>
              <a:t>, ÇÖP</a:t>
            </a:r>
            <a:endParaRPr lang="tr-TR" sz="2000" b="1" dirty="0"/>
          </a:p>
        </p:txBody>
      </p:sp>
      <p:sp>
        <p:nvSpPr>
          <p:cNvPr id="4" name="Metin Yer Tutucusu 3"/>
          <p:cNvSpPr>
            <a:spLocks noGrp="1"/>
          </p:cNvSpPr>
          <p:nvPr>
            <p:ph type="body" sz="half" idx="2"/>
          </p:nvPr>
        </p:nvSpPr>
        <p:spPr>
          <a:xfrm>
            <a:off x="200961" y="2057400"/>
            <a:ext cx="3932237" cy="3811588"/>
          </a:xfrm>
        </p:spPr>
        <p:txBody>
          <a:bodyPr/>
          <a:lstStyle/>
          <a:p>
            <a:endParaRPr lang="tr-TR" dirty="0" smtClean="0"/>
          </a:p>
          <a:p>
            <a:endParaRPr lang="tr-TR" dirty="0"/>
          </a:p>
          <a:p>
            <a:pPr algn="ctr"/>
            <a:r>
              <a:rPr lang="tr-TR" sz="2000" b="1" dirty="0" smtClean="0"/>
              <a:t>3. </a:t>
            </a:r>
            <a:r>
              <a:rPr lang="tr-TR" sz="2000" dirty="0" smtClean="0"/>
              <a:t>“Atık Toplama Köşeleri</a:t>
            </a:r>
          </a:p>
          <a:p>
            <a:pPr algn="ctr"/>
            <a:r>
              <a:rPr lang="tr-TR" sz="2000" dirty="0" smtClean="0"/>
              <a:t> Oluşturma</a:t>
            </a:r>
          </a:p>
          <a:p>
            <a:pPr algn="ctr"/>
            <a:r>
              <a:rPr lang="tr-TR" sz="2000" dirty="0" smtClean="0"/>
              <a:t> Ve </a:t>
            </a:r>
          </a:p>
          <a:p>
            <a:pPr algn="ctr"/>
            <a:r>
              <a:rPr lang="tr-TR" sz="2000" dirty="0" smtClean="0"/>
              <a:t>Bilgilendirme </a:t>
            </a:r>
          </a:p>
          <a:p>
            <a:pPr algn="ctr"/>
            <a:r>
              <a:rPr lang="tr-TR" sz="2000" dirty="0" smtClean="0"/>
              <a:t>Çalışmaları”</a:t>
            </a:r>
            <a:endParaRPr lang="tr-TR" sz="2000" dirty="0"/>
          </a:p>
        </p:txBody>
      </p:sp>
      <p:pic>
        <p:nvPicPr>
          <p:cNvPr id="3074" name="Picture 2" descr="C:\Users\Acer\Desktop\GSB LOGOLAR\ÇEVRE BAKANLIĞI PROJE\O ATIK\PROF. DR. MEHMET SAĞLAM ORTAOKULU SIFIR ATIK PROJESİ\16.jpg"/>
          <p:cNvPicPr>
            <a:picLocks noGrp="1" noChangeAspect="1" noChangeArrowheads="1"/>
          </p:cNvPicPr>
          <p:nvPr>
            <p:ph idx="1"/>
          </p:nvPr>
        </p:nvPicPr>
        <p:blipFill>
          <a:blip r:embed="rId2"/>
          <a:srcRect/>
          <a:stretch>
            <a:fillRect/>
          </a:stretch>
        </p:blipFill>
        <p:spPr bwMode="auto">
          <a:xfrm>
            <a:off x="5266936" y="457201"/>
            <a:ext cx="2273731" cy="24488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5" name="Picture 3" descr="C:\Users\Acer\Desktop\GSB LOGOLAR\ÇEVRE BAKANLIĞI PROJE\O ATIK\PROF. DR. MEHMET SAĞLAM ORTAOKULU SIFIR ATIK PROJESİ\15.jpg"/>
          <p:cNvPicPr>
            <a:picLocks noChangeAspect="1" noChangeArrowheads="1"/>
          </p:cNvPicPr>
          <p:nvPr/>
        </p:nvPicPr>
        <p:blipFill>
          <a:blip r:embed="rId3"/>
          <a:srcRect/>
          <a:stretch>
            <a:fillRect/>
          </a:stretch>
        </p:blipFill>
        <p:spPr bwMode="auto">
          <a:xfrm flipH="1">
            <a:off x="8619220" y="457201"/>
            <a:ext cx="2277968" cy="24488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descr="C:\Users\Acer\Desktop\GSB LOGOLAR\ÇEVRE BAKANLIĞI PROJE\O ATIK\PROF. DR. MEHMET SAĞLAM ORTAOKULU SIFIR ATIK PROJESİ\14.jpg"/>
          <p:cNvPicPr>
            <a:picLocks noChangeAspect="1" noChangeArrowheads="1"/>
          </p:cNvPicPr>
          <p:nvPr/>
        </p:nvPicPr>
        <p:blipFill>
          <a:blip r:embed="rId4"/>
          <a:srcRect/>
          <a:stretch>
            <a:fillRect/>
          </a:stretch>
        </p:blipFill>
        <p:spPr bwMode="auto">
          <a:xfrm>
            <a:off x="8619220" y="3432675"/>
            <a:ext cx="2415992" cy="24363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7 Resim" descr="C:\Users\Acer\Desktop\GSB LOGOLAR\ÇEVRE BAKANLIĞI PROJE\O ATIK\PROF. DR. MEHMET SAĞLAM ORTAOKULU SIFIR ATIK PROJESİ\12.jpg"/>
          <p:cNvPicPr/>
          <p:nvPr/>
        </p:nvPicPr>
        <p:blipFill>
          <a:blip r:embed="rId5"/>
          <a:srcRect/>
          <a:stretch>
            <a:fillRect/>
          </a:stretch>
        </p:blipFill>
        <p:spPr bwMode="auto">
          <a:xfrm>
            <a:off x="5266936" y="3432675"/>
            <a:ext cx="2433938" cy="24363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7777332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9683</TotalTime>
  <Words>1193</Words>
  <Application>Microsoft Office PowerPoint</Application>
  <PresentationFormat>Özel</PresentationFormat>
  <Paragraphs>219</Paragraphs>
  <Slides>34</Slides>
  <Notes>11</Notes>
  <HiddenSlides>0</HiddenSlides>
  <MMClips>3</MMClips>
  <ScaleCrop>false</ScaleCrop>
  <HeadingPairs>
    <vt:vector size="6" baseType="variant">
      <vt:variant>
        <vt:lpstr>Tema</vt:lpstr>
      </vt:variant>
      <vt:variant>
        <vt:i4>1</vt:i4>
      </vt:variant>
      <vt:variant>
        <vt:lpstr>Slayt Başlıkları</vt:lpstr>
      </vt:variant>
      <vt:variant>
        <vt:i4>34</vt:i4>
      </vt:variant>
      <vt:variant>
        <vt:lpstr>Özel Gösteriler</vt:lpstr>
      </vt:variant>
      <vt:variant>
        <vt:i4>1</vt:i4>
      </vt:variant>
    </vt:vector>
  </HeadingPairs>
  <TitlesOfParts>
    <vt:vector size="36" baseType="lpstr">
      <vt:lpstr>Office Teması</vt:lpstr>
      <vt:lpstr>Slayt 1</vt:lpstr>
      <vt:lpstr>Slayt 2</vt:lpstr>
      <vt:lpstr>Slayt 3</vt:lpstr>
      <vt:lpstr>Slayt 4</vt:lpstr>
      <vt:lpstr>Slayt 5</vt:lpstr>
      <vt:lpstr>Slayt 6</vt:lpstr>
      <vt:lpstr>“ÇEVRECİ ATILIM SAĞLAM KATILIM” NEDİR?</vt:lpstr>
      <vt:lpstr>PROJE TANITIM ALANI   OLUŞTURULMASI</vt:lpstr>
      <vt:lpstr>ATIK, GERİ DÖNÜŞÜM, ÇÖP</vt:lpstr>
      <vt:lpstr>ÇEVRE SLOGAN YARIŞMASINA  KATILAN ÖĞRENCİLERİN ÖDÜLLENDİRİLMESİ</vt:lpstr>
      <vt:lpstr>FARKINDALIK KONULU SÖYLEŞİ</vt:lpstr>
      <vt:lpstr>VELİ BİLGİLENDİRME YAZISI </vt:lpstr>
      <vt:lpstr>ÇEVRE SLOGAN YARIŞMASINA KATILAN ÖĞRENCİLERİN ÖDÜLLENDİRİLMESİ</vt:lpstr>
      <vt:lpstr>NAYLON TORBAYA HAYIR…KENDİ BEZ TORBAMI TASARLIYORUM</vt:lpstr>
      <vt:lpstr>NAYLON TORBAYA HAYIR…KENDİ BEZ TORBAMI TASARLIYORUM</vt:lpstr>
      <vt:lpstr>İÇ VE DIŞ MEKAN   GRAFİTİ ÇALIŞMALARI</vt:lpstr>
      <vt:lpstr>İÇ VE DIŞ MEKAN GRAFİTİ ÇALIŞMALARI 9.1</vt:lpstr>
      <vt:lpstr>PLOGGING ETKİNLİĞİ </vt:lpstr>
      <vt:lpstr>PLOGGING ETKİNLİĞİ 10.1 </vt:lpstr>
      <vt:lpstr>11.BİZİM BAHÇE UYGULAMASI EKO OKUL…</vt:lpstr>
      <vt:lpstr>BİZİM BAHÇE UYGULAMASI</vt:lpstr>
      <vt:lpstr>12.ATIK MALZEME SERGİMİZ  1. ETKİNLİK</vt:lpstr>
      <vt:lpstr>YENİDEN BAŞLIYORUZ</vt:lpstr>
      <vt:lpstr>12.3.ÇEVRE GÖRSEL   İLETİŞİM ETKİNLİĞİ</vt:lpstr>
      <vt:lpstr>ÇEVRE İÇİN  ELİMİZDEN GELENİN EN İYİSİ  SERGİ ETKİNLİĞİ 2</vt:lpstr>
      <vt:lpstr>HAYAT AĞACI ÇALIŞMASI ETKİNLİK 12.5</vt:lpstr>
      <vt:lpstr>AKRAN EĞİTİMİ ETKİNLİK 3 “ÇEVRE VE BİZ KONULU SEMİNER ÇALIŞMASI OKUL KAPALI DEVRE ”</vt:lpstr>
      <vt:lpstr>“DÜNYA İÇİN BİSİKLET” KONULU SÖYLEŞİ</vt:lpstr>
      <vt:lpstr>Slayt 29</vt:lpstr>
      <vt:lpstr>Slayt 30</vt:lpstr>
      <vt:lpstr>Slayt 31</vt:lpstr>
      <vt:lpstr>Slayt 32</vt:lpstr>
      <vt:lpstr>Slayt 33</vt:lpstr>
      <vt:lpstr>Slayt 34</vt:lpstr>
      <vt:lpstr>Özel Gösteri 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Microsoft Office Kullanıcısı</dc:creator>
  <cp:lastModifiedBy>Windows Kullanıcısı</cp:lastModifiedBy>
  <cp:revision>796</cp:revision>
  <cp:lastPrinted>2019-06-13T09:39:52Z</cp:lastPrinted>
  <dcterms:created xsi:type="dcterms:W3CDTF">2017-12-11T08:08:11Z</dcterms:created>
  <dcterms:modified xsi:type="dcterms:W3CDTF">2022-01-06T10:16:16Z</dcterms:modified>
</cp:coreProperties>
</file>