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36F144B-79F9-42C8-BF28-A9CB54CA9325}" type="datetimeFigureOut">
              <a:rPr lang="tr-TR" smtClean="0"/>
              <a:t>20.04.2020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293284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6F144B-79F9-42C8-BF28-A9CB54CA9325}" type="datetimeFigureOut">
              <a:rPr lang="tr-TR" smtClean="0"/>
              <a:t>20.04.2020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294385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6F144B-79F9-42C8-BF28-A9CB54CA9325}" type="datetimeFigureOut">
              <a:rPr lang="tr-TR" smtClean="0"/>
              <a:t>20.04.2020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265954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6F144B-79F9-42C8-BF28-A9CB54CA9325}" type="datetimeFigureOut">
              <a:rPr lang="tr-TR" smtClean="0"/>
              <a:t>20.04.2020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246440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36F144B-79F9-42C8-BF28-A9CB54CA9325}" type="datetimeFigureOut">
              <a:rPr lang="tr-TR" smtClean="0"/>
              <a:t>20.04.2020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20970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36F144B-79F9-42C8-BF28-A9CB54CA9325}" type="datetimeFigureOut">
              <a:rPr lang="tr-TR" smtClean="0"/>
              <a:t>20.04.2020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4231387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36F144B-79F9-42C8-BF28-A9CB54CA9325}" type="datetimeFigureOut">
              <a:rPr lang="tr-TR" smtClean="0"/>
              <a:t>20.04.2020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314240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36F144B-79F9-42C8-BF28-A9CB54CA9325}" type="datetimeFigureOut">
              <a:rPr lang="tr-TR" smtClean="0"/>
              <a:t>20.04.2020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232855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36F144B-79F9-42C8-BF28-A9CB54CA9325}" type="datetimeFigureOut">
              <a:rPr lang="tr-TR" smtClean="0"/>
              <a:t>20.04.2020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218006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6F144B-79F9-42C8-BF28-A9CB54CA9325}" type="datetimeFigureOut">
              <a:rPr lang="tr-TR" smtClean="0"/>
              <a:t>20.04.2020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39120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6F144B-79F9-42C8-BF28-A9CB54CA9325}" type="datetimeFigureOut">
              <a:rPr lang="tr-TR" smtClean="0"/>
              <a:t>20.04.2020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5B82A7D-9748-4500-B190-399A70A3E160}" type="slidenum">
              <a:rPr lang="tr-TR" smtClean="0"/>
              <a:t>‹#›</a:t>
            </a:fld>
            <a:endParaRPr lang="tr-TR"/>
          </a:p>
        </p:txBody>
      </p:sp>
    </p:spTree>
    <p:extLst>
      <p:ext uri="{BB962C8B-B14F-4D97-AF65-F5344CB8AC3E}">
        <p14:creationId xmlns:p14="http://schemas.microsoft.com/office/powerpoint/2010/main" val="144681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F144B-79F9-42C8-BF28-A9CB54CA9325}" type="datetimeFigureOut">
              <a:rPr lang="tr-TR" smtClean="0"/>
              <a:t>20.04.2020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82A7D-9748-4500-B190-399A70A3E160}" type="slidenum">
              <a:rPr lang="tr-TR" smtClean="0"/>
              <a:t>‹#›</a:t>
            </a:fld>
            <a:endParaRPr lang="tr-TR"/>
          </a:p>
        </p:txBody>
      </p:sp>
    </p:spTree>
    <p:extLst>
      <p:ext uri="{BB962C8B-B14F-4D97-AF65-F5344CB8AC3E}">
        <p14:creationId xmlns:p14="http://schemas.microsoft.com/office/powerpoint/2010/main" val="236514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SINAV KAYGISI NEDİR ?</a:t>
            </a:r>
            <a:br>
              <a:rPr lang="tr-TR" dirty="0" smtClean="0"/>
            </a:br>
            <a:r>
              <a:rPr lang="tr-TR" dirty="0" smtClean="0"/>
              <a:t>BAŞA ÇIKMA YÖNTEMLERİ NELERDİR?</a:t>
            </a:r>
            <a:endParaRPr lang="tr-TR" dirty="0"/>
          </a:p>
        </p:txBody>
      </p:sp>
      <p:sp>
        <p:nvSpPr>
          <p:cNvPr id="3" name="Alt Başlık 2"/>
          <p:cNvSpPr>
            <a:spLocks noGrp="1"/>
          </p:cNvSpPr>
          <p:nvPr>
            <p:ph type="subTitle" idx="1"/>
          </p:nvPr>
        </p:nvSpPr>
        <p:spPr>
          <a:xfrm>
            <a:off x="1259632" y="4365104"/>
            <a:ext cx="6400800" cy="1752600"/>
          </a:xfrm>
        </p:spPr>
        <p:txBody>
          <a:bodyPr>
            <a:normAutofit/>
          </a:bodyPr>
          <a:lstStyle/>
          <a:p>
            <a:r>
              <a:rPr lang="tr-TR" sz="1600" b="1" dirty="0" err="1" smtClean="0">
                <a:solidFill>
                  <a:schemeClr val="tx1"/>
                </a:solidFill>
              </a:rPr>
              <a:t>Prof</a:t>
            </a:r>
            <a:r>
              <a:rPr lang="tr-TR" sz="1600" b="1" dirty="0" smtClean="0">
                <a:solidFill>
                  <a:schemeClr val="tx1"/>
                </a:solidFill>
              </a:rPr>
              <a:t> .Dr. Mehmet Sağlam Orta Okulu</a:t>
            </a:r>
          </a:p>
          <a:p>
            <a:r>
              <a:rPr lang="tr-TR" sz="1600" b="1" dirty="0" smtClean="0">
                <a:solidFill>
                  <a:schemeClr val="tx1"/>
                </a:solidFill>
              </a:rPr>
              <a:t>Rehberlik Servisi</a:t>
            </a:r>
          </a:p>
          <a:p>
            <a:r>
              <a:rPr lang="tr-TR" sz="1600" b="1" dirty="0" smtClean="0">
                <a:solidFill>
                  <a:schemeClr val="tx1"/>
                </a:solidFill>
              </a:rPr>
              <a:t>Tülay EREN</a:t>
            </a:r>
          </a:p>
          <a:p>
            <a:r>
              <a:rPr lang="tr-TR" sz="1600" b="1" dirty="0" smtClean="0">
                <a:solidFill>
                  <a:schemeClr val="tx1"/>
                </a:solidFill>
              </a:rPr>
              <a:t>Rehber Öğretmen</a:t>
            </a:r>
            <a:endParaRPr lang="tr-TR" sz="1600" b="1" dirty="0">
              <a:solidFill>
                <a:schemeClr val="tx1"/>
              </a:solidFill>
            </a:endParaRPr>
          </a:p>
        </p:txBody>
      </p:sp>
    </p:spTree>
    <p:extLst>
      <p:ext uri="{BB962C8B-B14F-4D97-AF65-F5344CB8AC3E}">
        <p14:creationId xmlns:p14="http://schemas.microsoft.com/office/powerpoint/2010/main" val="1629598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908720"/>
            <a:ext cx="8147248" cy="5217443"/>
          </a:xfrm>
        </p:spPr>
        <p:txBody>
          <a:bodyPr>
            <a:normAutofit fontScale="92500" lnSpcReduction="10000"/>
          </a:bodyPr>
          <a:lstStyle/>
          <a:p>
            <a:pPr fontAlgn="base"/>
            <a:r>
              <a:rPr lang="tr-TR" b="1" dirty="0"/>
              <a:t>Sınav sırasında yapabilecekleriniz</a:t>
            </a:r>
          </a:p>
          <a:p>
            <a:pPr fontAlgn="base">
              <a:buFont typeface="Wingdings" pitchFamily="2" charset="2"/>
              <a:buChar char="q"/>
            </a:pPr>
            <a:r>
              <a:rPr lang="tr-TR" b="1" dirty="0" smtClean="0"/>
              <a:t>Orta </a:t>
            </a:r>
            <a:r>
              <a:rPr lang="tr-TR" b="1" dirty="0"/>
              <a:t>seviyede gerginlik normaldir. </a:t>
            </a:r>
            <a:r>
              <a:rPr lang="tr-TR" dirty="0"/>
              <a:t>Sınav </a:t>
            </a:r>
            <a:r>
              <a:rPr lang="tr-TR" dirty="0" smtClean="0"/>
              <a:t>kağıdınızı </a:t>
            </a:r>
            <a:r>
              <a:rPr lang="tr-TR" dirty="0"/>
              <a:t>aldığınızda, birkaç kez derin nefes alın ve yavaşça nefesinizi verin, gevşeyin ve soruları okumaya başlayın</a:t>
            </a:r>
            <a:r>
              <a:rPr lang="tr-TR" dirty="0" smtClean="0"/>
              <a:t>.</a:t>
            </a:r>
          </a:p>
          <a:p>
            <a:pPr fontAlgn="base">
              <a:buFont typeface="Wingdings" pitchFamily="2" charset="2"/>
              <a:buChar char="q"/>
            </a:pPr>
            <a:r>
              <a:rPr lang="tr-TR" b="1" dirty="0" smtClean="0"/>
              <a:t>En çok doğru sayısı çıkaracağınız </a:t>
            </a:r>
            <a:r>
              <a:rPr lang="tr-TR" dirty="0" smtClean="0"/>
              <a:t>yani en iyi bildiğiniz dersten sınava başlayın </a:t>
            </a:r>
          </a:p>
          <a:p>
            <a:pPr fontAlgn="base">
              <a:buFont typeface="Wingdings" pitchFamily="2" charset="2"/>
              <a:buChar char="q"/>
            </a:pPr>
            <a:r>
              <a:rPr lang="tr-TR" dirty="0" smtClean="0"/>
              <a:t>Bir </a:t>
            </a:r>
            <a:r>
              <a:rPr lang="tr-TR" dirty="0"/>
              <a:t>soru üzerinde </a:t>
            </a:r>
            <a:r>
              <a:rPr lang="tr-TR" b="1" dirty="0"/>
              <a:t>çok fazla zaman harcamayın. </a:t>
            </a:r>
            <a:r>
              <a:rPr lang="tr-TR" dirty="0"/>
              <a:t>Cevap veremediğiniz soruyu atlayın ve diğer sorulara </a:t>
            </a:r>
            <a:r>
              <a:rPr lang="tr-TR" dirty="0" smtClean="0"/>
              <a:t>geçin. Daha sonra bu sorulara cevap verebilecek zamanınız olacaktır.</a:t>
            </a:r>
            <a:endParaRPr lang="tr-TR" dirty="0"/>
          </a:p>
          <a:p>
            <a:endParaRPr lang="tr-TR" dirty="0"/>
          </a:p>
        </p:txBody>
      </p:sp>
    </p:spTree>
    <p:extLst>
      <p:ext uri="{BB962C8B-B14F-4D97-AF65-F5344CB8AC3E}">
        <p14:creationId xmlns:p14="http://schemas.microsoft.com/office/powerpoint/2010/main" val="3658848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fontAlgn="base">
              <a:buNone/>
            </a:pPr>
            <a:r>
              <a:rPr lang="tr-TR" b="1" dirty="0" smtClean="0"/>
              <a:t>Fiziksel Hazırlık</a:t>
            </a:r>
          </a:p>
          <a:p>
            <a:pPr marL="0" indent="0" fontAlgn="base">
              <a:buNone/>
            </a:pPr>
            <a:r>
              <a:rPr lang="tr-TR" b="1" dirty="0" smtClean="0">
                <a:solidFill>
                  <a:schemeClr val="tx2"/>
                </a:solidFill>
              </a:rPr>
              <a:t>Yeterli </a:t>
            </a:r>
            <a:r>
              <a:rPr lang="tr-TR" b="1" dirty="0">
                <a:solidFill>
                  <a:schemeClr val="tx2"/>
                </a:solidFill>
              </a:rPr>
              <a:t>şekilde beslenmek ve dinlenmek</a:t>
            </a:r>
            <a:r>
              <a:rPr lang="tr-TR" dirty="0"/>
              <a:t>, bütün çalışma programlarının önemli bir parçasıdır. İnsanlar yorgun olduklarında, </a:t>
            </a:r>
            <a:r>
              <a:rPr lang="tr-TR" dirty="0">
                <a:solidFill>
                  <a:schemeClr val="tx2"/>
                </a:solidFill>
              </a:rPr>
              <a:t>kaygı düzeyleri </a:t>
            </a:r>
            <a:r>
              <a:rPr lang="tr-TR" dirty="0"/>
              <a:t>daha da yükselir.</a:t>
            </a:r>
            <a:br>
              <a:rPr lang="tr-TR" dirty="0"/>
            </a:br>
            <a:r>
              <a:rPr lang="tr-TR" b="1" dirty="0">
                <a:solidFill>
                  <a:schemeClr val="tx2"/>
                </a:solidFill>
              </a:rPr>
              <a:t>Sınav sırasında</a:t>
            </a:r>
            <a:r>
              <a:rPr lang="tr-TR" dirty="0"/>
              <a:t>, </a:t>
            </a:r>
            <a:r>
              <a:rPr lang="tr-TR" dirty="0" smtClean="0"/>
              <a:t>sıranızın rahat</a:t>
            </a:r>
            <a:r>
              <a:rPr lang="tr-TR" dirty="0"/>
              <a:t>, iyi aydınlatılmış </a:t>
            </a:r>
            <a:r>
              <a:rPr lang="tr-TR" dirty="0" smtClean="0"/>
              <a:t>olmasını </a:t>
            </a:r>
            <a:r>
              <a:rPr lang="tr-TR" dirty="0" err="1" smtClean="0"/>
              <a:t>önemseyin.Bu</a:t>
            </a:r>
            <a:r>
              <a:rPr lang="tr-TR" dirty="0" smtClean="0"/>
              <a:t> anlamda problem varsa sınav görevlilerinden yardım isteyin. </a:t>
            </a:r>
            <a:r>
              <a:rPr lang="tr-TR" dirty="0"/>
              <a:t>İhtiyacınız olabilecek </a:t>
            </a:r>
            <a:r>
              <a:rPr lang="tr-TR" dirty="0" smtClean="0"/>
              <a:t>,sınav kurallarının izin verdiği her </a:t>
            </a:r>
            <a:r>
              <a:rPr lang="tr-TR" dirty="0"/>
              <a:t>şeyi yanınıza alın. </a:t>
            </a:r>
          </a:p>
          <a:p>
            <a:pPr marL="0" indent="0" fontAlgn="base">
              <a:buNone/>
            </a:pPr>
            <a:endParaRPr lang="tr-TR" dirty="0"/>
          </a:p>
          <a:p>
            <a:endParaRPr lang="tr-TR" dirty="0"/>
          </a:p>
        </p:txBody>
      </p:sp>
    </p:spTree>
    <p:extLst>
      <p:ext uri="{BB962C8B-B14F-4D97-AF65-F5344CB8AC3E}">
        <p14:creationId xmlns:p14="http://schemas.microsoft.com/office/powerpoint/2010/main" val="3454643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764704"/>
            <a:ext cx="8291264" cy="5361459"/>
          </a:xfrm>
        </p:spPr>
        <p:style>
          <a:lnRef idx="2">
            <a:schemeClr val="accent2"/>
          </a:lnRef>
          <a:fillRef idx="1">
            <a:schemeClr val="lt1"/>
          </a:fillRef>
          <a:effectRef idx="0">
            <a:schemeClr val="accent2"/>
          </a:effectRef>
          <a:fontRef idx="minor">
            <a:schemeClr val="dk1"/>
          </a:fontRef>
        </p:style>
        <p:txBody>
          <a:bodyPr/>
          <a:lstStyle/>
          <a:p>
            <a:endParaRPr lang="tr-TR" dirty="0" smtClean="0"/>
          </a:p>
          <a:p>
            <a:pPr marL="0" indent="0">
              <a:buNone/>
            </a:pPr>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HEDEFLERİNİZDEN SİZİ HİÇ BİR ŞEYİN VAZGEÇİRMESİNE İZİN VERMEMENİZ DİLEĞİYLE</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4098" name="Picture 2" descr="C:\Users\EYLÜL-ELİF\Desktop\graduate-16364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5856" y="2636912"/>
            <a:ext cx="4398254"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463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a:t>
            </a:r>
            <a:r>
              <a:rPr lang="tr-TR" b="1" dirty="0" smtClean="0"/>
              <a:t>Sınav </a:t>
            </a:r>
            <a:r>
              <a:rPr lang="tr-TR" b="1" dirty="0" err="1" smtClean="0"/>
              <a:t>kaygısı;</a:t>
            </a:r>
            <a:r>
              <a:rPr lang="tr-TR" dirty="0" err="1" smtClean="0"/>
              <a:t>sınav</a:t>
            </a:r>
            <a:r>
              <a:rPr lang="tr-TR" dirty="0" smtClean="0"/>
              <a:t> durumuyla doğrudan ilintili olan bir kaygı türüdür</a:t>
            </a:r>
          </a:p>
          <a:p>
            <a:pPr marL="0" indent="0">
              <a:buNone/>
            </a:pPr>
            <a:r>
              <a:rPr lang="tr-TR" b="1" dirty="0"/>
              <a:t> </a:t>
            </a:r>
            <a:r>
              <a:rPr lang="tr-TR" b="1" dirty="0" smtClean="0"/>
              <a:t>    </a:t>
            </a:r>
            <a:r>
              <a:rPr lang="tr-TR" dirty="0"/>
              <a:t>Bu kaygı, kişinin sınava yeterli şekilde hazırlanmasına ve başarılı olmasına engel olabilir</a:t>
            </a:r>
            <a:r>
              <a:rPr lang="tr-TR" dirty="0" smtClean="0"/>
              <a:t>.</a:t>
            </a:r>
          </a:p>
          <a:p>
            <a:pPr marL="0" indent="0">
              <a:buNone/>
            </a:pPr>
            <a:r>
              <a:rPr lang="tr-TR" dirty="0"/>
              <a:t> </a:t>
            </a:r>
            <a:r>
              <a:rPr lang="tr-TR" dirty="0" smtClean="0"/>
              <a:t>      </a:t>
            </a:r>
            <a:r>
              <a:rPr lang="tr-TR" dirty="0"/>
              <a:t>Sınav kaygısıyla ilgili belirtiler genellikle iki türdür; Duygusal ve Fiziksel.</a:t>
            </a:r>
            <a:endParaRPr lang="tr-TR" b="1" dirty="0"/>
          </a:p>
        </p:txBody>
      </p:sp>
    </p:spTree>
    <p:extLst>
      <p:ext uri="{BB962C8B-B14F-4D97-AF65-F5344CB8AC3E}">
        <p14:creationId xmlns:p14="http://schemas.microsoft.com/office/powerpoint/2010/main" val="3835446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    Duygusal </a:t>
            </a:r>
            <a:r>
              <a:rPr lang="tr-TR" b="1" dirty="0"/>
              <a:t>belirtiler</a:t>
            </a:r>
            <a:r>
              <a:rPr lang="tr-TR" dirty="0"/>
              <a:t>; panik hissi, sinirli olma, ağlama, aşırı </a:t>
            </a:r>
            <a:r>
              <a:rPr lang="tr-TR" dirty="0" err="1"/>
              <a:t>engellenmişlik</a:t>
            </a:r>
            <a:r>
              <a:rPr lang="tr-TR" dirty="0"/>
              <a:t> hissi, şaşkınlık, unutkanlık, olumsuz düşünceler ve depresyon şeklinde sıralanabilir.</a:t>
            </a:r>
            <a:r>
              <a:rPr lang="tr-TR" dirty="0" smtClean="0"/>
              <a:t/>
            </a:r>
            <a:br>
              <a:rPr lang="tr-TR" dirty="0" smtClean="0"/>
            </a:br>
            <a:r>
              <a:rPr lang="tr-TR" dirty="0" smtClean="0"/>
              <a:t>    </a:t>
            </a:r>
            <a:r>
              <a:rPr lang="tr-TR" b="1" dirty="0" smtClean="0"/>
              <a:t>Fiziksel </a:t>
            </a:r>
            <a:r>
              <a:rPr lang="tr-TR" b="1" dirty="0"/>
              <a:t>belirtiler </a:t>
            </a:r>
            <a:r>
              <a:rPr lang="tr-TR" dirty="0"/>
              <a:t>ise kalp atışlarının hızlanması, mide bulantısı, titreme, kasılma, baş ağrısı veya aşırı terleme şeklinde ortaya çıkabilir. </a:t>
            </a:r>
          </a:p>
        </p:txBody>
      </p:sp>
    </p:spTree>
    <p:extLst>
      <p:ext uri="{BB962C8B-B14F-4D97-AF65-F5344CB8AC3E}">
        <p14:creationId xmlns:p14="http://schemas.microsoft.com/office/powerpoint/2010/main" val="2406697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8563" y="1484784"/>
            <a:ext cx="8229600" cy="4525963"/>
          </a:xfrm>
        </p:spPr>
        <p:txBody>
          <a:bodyPr/>
          <a:lstStyle/>
          <a:p>
            <a:pPr marL="0" indent="0">
              <a:buNone/>
            </a:pPr>
            <a:r>
              <a:rPr lang="tr-TR" b="1" i="1" dirty="0" smtClean="0"/>
              <a:t>     </a:t>
            </a:r>
            <a:r>
              <a:rPr lang="tr-TR" b="1" i="1" dirty="0" smtClean="0">
                <a:solidFill>
                  <a:srgbClr val="FF0000"/>
                </a:solidFill>
              </a:rPr>
              <a:t>Sınav </a:t>
            </a:r>
            <a:r>
              <a:rPr lang="tr-TR" b="1" i="1" dirty="0">
                <a:solidFill>
                  <a:srgbClr val="FF0000"/>
                </a:solidFill>
              </a:rPr>
              <a:t>kaygısı öğrenilen bir davranış olduğu için, bu kaygının aynı şekilde öğrenilmemesi de mümkündür</a:t>
            </a:r>
            <a:r>
              <a:rPr lang="tr-TR" b="1" i="1" dirty="0" smtClean="0">
                <a:solidFill>
                  <a:srgbClr val="FF0000"/>
                </a:solidFill>
              </a:rPr>
              <a:t>.</a:t>
            </a:r>
          </a:p>
          <a:p>
            <a:pPr marL="0" indent="0">
              <a:buNone/>
            </a:pPr>
            <a:r>
              <a:rPr lang="tr-TR" b="1" i="1" dirty="0" smtClean="0"/>
              <a:t>     </a:t>
            </a:r>
            <a:r>
              <a:rPr lang="tr-TR" dirty="0" smtClean="0"/>
              <a:t>Sınav </a:t>
            </a:r>
            <a:r>
              <a:rPr lang="tr-TR" dirty="0"/>
              <a:t>kaygısı </a:t>
            </a:r>
            <a:r>
              <a:rPr lang="tr-TR" dirty="0" smtClean="0"/>
              <a:t>başlıca nedeni öğrencinin kendisini yeterince </a:t>
            </a:r>
            <a:r>
              <a:rPr lang="tr-TR" b="1" dirty="0" smtClean="0"/>
              <a:t>sınava hazır hissetmemesi</a:t>
            </a:r>
            <a:r>
              <a:rPr lang="tr-TR" dirty="0" smtClean="0"/>
              <a:t>dir.</a:t>
            </a:r>
            <a:endParaRPr lang="tr-TR" b="1" i="1" dirty="0"/>
          </a:p>
        </p:txBody>
      </p:sp>
      <p:pic>
        <p:nvPicPr>
          <p:cNvPr id="1026" name="Picture 2" descr="C:\Users\EYLÜL-ELİF\AppData\Local\Microsoft\Windows\INetCache\IE\RWK0E82A\image_650_36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437112"/>
            <a:ext cx="3486522" cy="195781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EYLÜL-ELİF\AppData\Local\Microsoft\Windows\INetCache\IE\9TAWMP13\Captura-de-pantalla-2014-10-13-a-las-18.46.5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4773518"/>
            <a:ext cx="1686322" cy="1799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675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Sınava </a:t>
            </a:r>
            <a:r>
              <a:rPr lang="tr-TR" dirty="0"/>
              <a:t>gerektiği şekilde hazırlanmadığınızı bilmek, yüksek derecede stres ve kaygı hissetmenize neden olabilir</a:t>
            </a:r>
            <a:r>
              <a:rPr lang="tr-TR" dirty="0" smtClean="0"/>
              <a:t>.</a:t>
            </a:r>
          </a:p>
          <a:p>
            <a:endParaRPr lang="tr-TR" dirty="0" smtClean="0"/>
          </a:p>
          <a:p>
            <a:pPr marL="0" indent="0">
              <a:buNone/>
            </a:pPr>
            <a:r>
              <a:rPr lang="tr-TR" dirty="0"/>
              <a:t>	</a:t>
            </a:r>
            <a:r>
              <a:rPr lang="tr-TR" dirty="0" smtClean="0"/>
              <a:t>Dolayısıyla </a:t>
            </a:r>
            <a:r>
              <a:rPr lang="tr-TR" dirty="0"/>
              <a:t>bu durumdaki çözüm gayet açıktır. </a:t>
            </a:r>
            <a:r>
              <a:rPr lang="tr-TR" b="1" dirty="0"/>
              <a:t>Sınava çalışmak ve hissettiğiniz kaygıyı azaltacak çalışma stratejilerini kullanmaktır.</a:t>
            </a:r>
          </a:p>
        </p:txBody>
      </p:sp>
    </p:spTree>
    <p:extLst>
      <p:ext uri="{BB962C8B-B14F-4D97-AF65-F5344CB8AC3E}">
        <p14:creationId xmlns:p14="http://schemas.microsoft.com/office/powerpoint/2010/main" val="2574006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274638"/>
            <a:ext cx="7859216" cy="634082"/>
          </a:xfrm>
        </p:spPr>
        <p:txBody>
          <a:bodyPr>
            <a:normAutofit fontScale="90000"/>
          </a:bodyPr>
          <a:lstStyle/>
          <a:p>
            <a:endParaRPr lang="tr-TR" dirty="0"/>
          </a:p>
        </p:txBody>
      </p:sp>
      <p:sp>
        <p:nvSpPr>
          <p:cNvPr id="3" name="İçerik Yer Tutucusu 2"/>
          <p:cNvSpPr>
            <a:spLocks noGrp="1"/>
          </p:cNvSpPr>
          <p:nvPr>
            <p:ph idx="1"/>
          </p:nvPr>
        </p:nvSpPr>
        <p:spPr>
          <a:xfrm>
            <a:off x="395536" y="404664"/>
            <a:ext cx="8291264" cy="5721499"/>
          </a:xfrm>
        </p:spPr>
        <p:txBody>
          <a:bodyPr/>
          <a:lstStyle/>
          <a:p>
            <a:pPr marL="0" indent="0">
              <a:buNone/>
            </a:pPr>
            <a:r>
              <a:rPr lang="tr-TR" b="1" dirty="0" smtClean="0"/>
              <a:t>Sevgili Öğrenciler	</a:t>
            </a:r>
          </a:p>
          <a:p>
            <a:pPr marL="0" indent="0">
              <a:buNone/>
            </a:pPr>
            <a:r>
              <a:rPr lang="tr-TR" b="1" dirty="0" smtClean="0"/>
              <a:t>	Kaygı</a:t>
            </a:r>
            <a:r>
              <a:rPr lang="tr-TR" dirty="0" smtClean="0"/>
              <a:t>;</a:t>
            </a:r>
          </a:p>
          <a:p>
            <a:pPr marL="0" indent="0">
              <a:buNone/>
            </a:pPr>
            <a:r>
              <a:rPr lang="tr-TR" dirty="0" smtClean="0"/>
              <a:t>  	</a:t>
            </a:r>
            <a:r>
              <a:rPr lang="tr-TR" b="1" dirty="0" smtClean="0">
                <a:solidFill>
                  <a:srgbClr val="FF0000"/>
                </a:solidFill>
              </a:rPr>
              <a:t>sınava odaklanmanızı engeller</a:t>
            </a:r>
          </a:p>
          <a:p>
            <a:pPr marL="0" indent="0">
              <a:buNone/>
            </a:pPr>
            <a:r>
              <a:rPr lang="tr-TR" b="1" dirty="0" smtClean="0"/>
              <a:t>dikkatinizi </a:t>
            </a:r>
            <a:r>
              <a:rPr lang="tr-TR" b="1" dirty="0"/>
              <a:t>ve </a:t>
            </a:r>
            <a:r>
              <a:rPr lang="tr-TR" b="1" dirty="0" smtClean="0"/>
              <a:t>enerjinizi  </a:t>
            </a:r>
            <a:r>
              <a:rPr lang="tr-TR" b="1" dirty="0"/>
              <a:t>kendine, kişisel duygularına ve </a:t>
            </a:r>
            <a:r>
              <a:rPr lang="tr-TR" b="1" dirty="0" smtClean="0"/>
              <a:t>çevreye vermenize </a:t>
            </a:r>
            <a:r>
              <a:rPr lang="tr-TR" b="1" dirty="0"/>
              <a:t>neden olur.</a:t>
            </a:r>
            <a:r>
              <a:rPr lang="tr-TR" dirty="0"/>
              <a:t> </a:t>
            </a:r>
            <a:endParaRPr lang="tr-TR" dirty="0" smtClean="0"/>
          </a:p>
          <a:p>
            <a:pPr marL="0" indent="0">
              <a:buNone/>
            </a:pPr>
            <a:r>
              <a:rPr lang="tr-TR" dirty="0"/>
              <a:t> </a:t>
            </a:r>
            <a:r>
              <a:rPr lang="tr-TR" dirty="0" smtClean="0"/>
              <a:t>YANİ</a:t>
            </a:r>
          </a:p>
          <a:p>
            <a:pPr marL="0" indent="0">
              <a:buNone/>
            </a:pPr>
            <a:r>
              <a:rPr lang="tr-TR" dirty="0" smtClean="0">
                <a:solidFill>
                  <a:srgbClr val="FF0000"/>
                </a:solidFill>
              </a:rPr>
              <a:t>BOŞ YERE ZAMAN VE ENERJİ KAYBINA YOL AÇAR</a:t>
            </a:r>
            <a:endParaRPr lang="tr-TR" dirty="0">
              <a:solidFill>
                <a:srgbClr val="FF0000"/>
              </a:solidFill>
            </a:endParaRPr>
          </a:p>
        </p:txBody>
      </p:sp>
      <p:pic>
        <p:nvPicPr>
          <p:cNvPr id="2050" name="Picture 2" descr="C:\Users\EYLÜL-ELİF\AppData\Local\Microsoft\Windows\INetCache\IE\QVNG0RK1\tm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6473" y="4653136"/>
            <a:ext cx="2198787" cy="1888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062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4800" dirty="0" smtClean="0"/>
              <a:t>      </a:t>
            </a:r>
          </a:p>
          <a:p>
            <a:pPr marL="0" indent="0">
              <a:buNone/>
            </a:pPr>
            <a:r>
              <a:rPr lang="tr-TR" sz="4800" dirty="0" smtClean="0"/>
              <a:t>        </a:t>
            </a:r>
            <a:r>
              <a:rPr lang="tr-TR" sz="4800" b="1" dirty="0" smtClean="0">
                <a:solidFill>
                  <a:srgbClr val="00B0F0"/>
                </a:solidFill>
              </a:rPr>
              <a:t>NASIL BAŞA ÇIKALIM?</a:t>
            </a:r>
            <a:endParaRPr lang="tr-TR" sz="4800" b="1" dirty="0">
              <a:solidFill>
                <a:srgbClr val="00B0F0"/>
              </a:solidFill>
            </a:endParaRPr>
          </a:p>
        </p:txBody>
      </p:sp>
      <p:pic>
        <p:nvPicPr>
          <p:cNvPr id="3074" name="Picture 2" descr="C:\Users\EYLÜL-ELİF\AppData\Local\Microsoft\Windows\INetCache\IE\DHD41E4E\kurumsalitibar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2280" y="3645024"/>
            <a:ext cx="1973945" cy="2691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60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459432"/>
            <a:ext cx="8229600" cy="1143000"/>
          </a:xfrm>
        </p:spPr>
        <p:txBody>
          <a:bodyPr/>
          <a:lstStyle/>
          <a:p>
            <a:endParaRPr lang="tr-TR"/>
          </a:p>
        </p:txBody>
      </p:sp>
      <p:sp>
        <p:nvSpPr>
          <p:cNvPr id="3" name="İçerik Yer Tutucusu 2"/>
          <p:cNvSpPr>
            <a:spLocks noGrp="1"/>
          </p:cNvSpPr>
          <p:nvPr>
            <p:ph idx="1"/>
          </p:nvPr>
        </p:nvSpPr>
        <p:spPr>
          <a:xfrm>
            <a:off x="395536" y="836712"/>
            <a:ext cx="8291264" cy="5289451"/>
          </a:xfrm>
        </p:spPr>
        <p:txBody>
          <a:bodyPr>
            <a:normAutofit fontScale="92500" lnSpcReduction="10000"/>
          </a:bodyPr>
          <a:lstStyle/>
          <a:p>
            <a:pPr>
              <a:buFont typeface="Wingdings" pitchFamily="2" charset="2"/>
              <a:buChar char="q"/>
            </a:pPr>
            <a:r>
              <a:rPr lang="tr-TR" b="1" dirty="0" smtClean="0"/>
              <a:t>Sınava </a:t>
            </a:r>
            <a:r>
              <a:rPr lang="tr-TR" b="1" dirty="0"/>
              <a:t>mümkün olduğunca iyi hazırlanın</a:t>
            </a:r>
            <a:r>
              <a:rPr lang="tr-TR" dirty="0"/>
              <a:t>. Sınav kaygısını azaltmanın en temel yolu sınav konusuyla ilgili </a:t>
            </a:r>
            <a:r>
              <a:rPr lang="tr-TR" b="1" dirty="0"/>
              <a:t>bilginizden emin </a:t>
            </a:r>
            <a:r>
              <a:rPr lang="tr-TR" dirty="0"/>
              <a:t>olmanızdır</a:t>
            </a:r>
            <a:r>
              <a:rPr lang="tr-TR" dirty="0" smtClean="0"/>
              <a:t>.</a:t>
            </a:r>
          </a:p>
          <a:p>
            <a:pPr>
              <a:buFont typeface="Wingdings" pitchFamily="2" charset="2"/>
              <a:buChar char="q"/>
            </a:pPr>
            <a:r>
              <a:rPr lang="tr-TR" b="1" dirty="0" smtClean="0"/>
              <a:t>Konuları </a:t>
            </a:r>
            <a:r>
              <a:rPr lang="tr-TR" b="1" dirty="0"/>
              <a:t>gözden geçirin</a:t>
            </a:r>
            <a:r>
              <a:rPr lang="tr-TR" dirty="0"/>
              <a:t>. Bu tekrarı bütün bir haftaya yaymaya çalışın. Bu sayede bilgileri </a:t>
            </a:r>
            <a:r>
              <a:rPr lang="tr-TR" b="1" dirty="0"/>
              <a:t>aklınızda tutmanız </a:t>
            </a:r>
            <a:r>
              <a:rPr lang="tr-TR" dirty="0"/>
              <a:t>kolaylaşacaktır</a:t>
            </a:r>
            <a:r>
              <a:rPr lang="tr-TR" dirty="0" smtClean="0"/>
              <a:t>.</a:t>
            </a:r>
          </a:p>
          <a:p>
            <a:pPr>
              <a:buFont typeface="Wingdings" pitchFamily="2" charset="2"/>
              <a:buChar char="q"/>
            </a:pPr>
            <a:r>
              <a:rPr lang="tr-TR" b="1" dirty="0" smtClean="0"/>
              <a:t>Sınav </a:t>
            </a:r>
            <a:r>
              <a:rPr lang="tr-TR" b="1" dirty="0"/>
              <a:t>öncesi çok yoğun çalışmayın</a:t>
            </a:r>
            <a:r>
              <a:rPr lang="tr-TR" dirty="0"/>
              <a:t>. Genel bir tekrar yapın b</a:t>
            </a:r>
            <a:r>
              <a:rPr lang="tr-TR" dirty="0" smtClean="0"/>
              <a:t>ir dönemlik </a:t>
            </a:r>
            <a:r>
              <a:rPr lang="tr-TR" dirty="0"/>
              <a:t>konuları iki saate sığdırmaya çalışmak sınava hazırlanmak için çok etkili bir yol değildir. </a:t>
            </a:r>
            <a:r>
              <a:rPr lang="tr-TR" b="1" dirty="0"/>
              <a:t>Son dakika kaygısını azaltmak için tekrar etmeye erken başlayın</a:t>
            </a:r>
            <a:r>
              <a:rPr lang="tr-TR" dirty="0"/>
              <a:t>.</a:t>
            </a:r>
          </a:p>
        </p:txBody>
      </p:sp>
    </p:spTree>
    <p:extLst>
      <p:ext uri="{BB962C8B-B14F-4D97-AF65-F5344CB8AC3E}">
        <p14:creationId xmlns:p14="http://schemas.microsoft.com/office/powerpoint/2010/main" val="4147878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7544" y="404664"/>
            <a:ext cx="8219256" cy="5721499"/>
          </a:xfrm>
        </p:spPr>
        <p:txBody>
          <a:bodyPr>
            <a:normAutofit/>
          </a:bodyPr>
          <a:lstStyle/>
          <a:p>
            <a:pPr>
              <a:buFont typeface="Wingdings" pitchFamily="2" charset="2"/>
              <a:buChar char="q"/>
            </a:pPr>
            <a:r>
              <a:rPr lang="tr-TR" sz="2000" b="1" dirty="0"/>
              <a:t>Sınavın yapılacağı yere erken gidin. Gevşemeye çalışın ve arkadaşlarınızla sınavla ilgili konuşmayın</a:t>
            </a:r>
            <a:r>
              <a:rPr lang="tr-TR" sz="2000" b="1" dirty="0" smtClean="0"/>
              <a:t>.</a:t>
            </a:r>
          </a:p>
          <a:p>
            <a:pPr>
              <a:buFont typeface="Wingdings" pitchFamily="2" charset="2"/>
              <a:buChar char="q"/>
            </a:pPr>
            <a:r>
              <a:rPr lang="tr-TR" sz="2000" dirty="0" smtClean="0"/>
              <a:t> </a:t>
            </a:r>
            <a:r>
              <a:rPr lang="tr-TR" sz="2000" b="1" dirty="0"/>
              <a:t>Kendi amaç ve beklentilerinizi belirleyin. </a:t>
            </a:r>
            <a:r>
              <a:rPr lang="tr-TR" sz="2000" dirty="0"/>
              <a:t>Eğer etrafınızdaki diğer kişilerin sizin beklentilerinizden farklı beklentileri varsa, onlarla konuşmanız gerekebilir</a:t>
            </a:r>
            <a:r>
              <a:rPr lang="tr-TR" sz="2000" dirty="0" smtClean="0"/>
              <a:t>.</a:t>
            </a:r>
          </a:p>
          <a:p>
            <a:pPr marL="0" indent="0">
              <a:buNone/>
            </a:pPr>
            <a:endParaRPr lang="tr-TR" sz="2000" dirty="0" smtClean="0"/>
          </a:p>
          <a:p>
            <a:pPr>
              <a:buFont typeface="Wingdings" pitchFamily="2" charset="2"/>
              <a:buChar char="q"/>
            </a:pPr>
            <a:r>
              <a:rPr lang="tr-TR" sz="2000" b="1" dirty="0" smtClean="0"/>
              <a:t>Bir </a:t>
            </a:r>
            <a:r>
              <a:rPr lang="tr-TR" sz="2000" b="1" dirty="0"/>
              <a:t>sınavın önemini gözünüzde çok fazla büyüttüğünüz zaman, bu durum kaygınızı daha da yükseltecektir</a:t>
            </a:r>
            <a:r>
              <a:rPr lang="tr-TR" sz="2000" dirty="0"/>
              <a:t>. Tabi ki bu önemli olan </a:t>
            </a:r>
            <a:r>
              <a:rPr lang="tr-TR" sz="2000" dirty="0" smtClean="0"/>
              <a:t>sınavınızı </a:t>
            </a:r>
            <a:r>
              <a:rPr lang="tr-TR" sz="2000" dirty="0"/>
              <a:t>önemsemeyin demek anlamına gelmiyor</a:t>
            </a:r>
            <a:r>
              <a:rPr lang="tr-TR" sz="2000" dirty="0" smtClean="0"/>
              <a:t>. Sınava yüklediğiniz anlam çok büyürse kaygı düzeyinizi arttırır</a:t>
            </a:r>
          </a:p>
          <a:p>
            <a:pPr>
              <a:buFont typeface="Wingdings" pitchFamily="2" charset="2"/>
              <a:buChar char="q"/>
            </a:pPr>
            <a:r>
              <a:rPr lang="tr-TR" sz="2000" b="1" dirty="0" smtClean="0"/>
              <a:t>Aldığınız </a:t>
            </a:r>
            <a:r>
              <a:rPr lang="tr-TR" sz="2000" b="1" dirty="0"/>
              <a:t>sınav sonuçlarında, kendi rolünüzü düşünün. </a:t>
            </a:r>
            <a:r>
              <a:rPr lang="tr-TR" sz="2000" dirty="0"/>
              <a:t>Sınav sonuçlarınızdan dolayı etrafınızı veya diğer insanları suçlama isteğinize engel olun. Sınav konusunda kendi katkılarınızın ve davranışlarınızın farkına varmak çok önemlidir. Elde edeceğiniz sonuçlar üzerindeki kontrolün kendinize ait olduğunu bilmek, daha fazla çalışmanız için sizi motive edecektir ve karşılığında daha büyük ödüller kazanmanızı, sonuç olarak da kontrol hissinizin pekişmesini sağlayacaktır.</a:t>
            </a:r>
          </a:p>
        </p:txBody>
      </p:sp>
    </p:spTree>
    <p:extLst>
      <p:ext uri="{BB962C8B-B14F-4D97-AF65-F5344CB8AC3E}">
        <p14:creationId xmlns:p14="http://schemas.microsoft.com/office/powerpoint/2010/main" val="1449397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427</Words>
  <Application>Microsoft Office PowerPoint</Application>
  <PresentationFormat>Ekran Gösterisi (4:3)</PresentationFormat>
  <Paragraphs>38</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SINAV KAYGISI NEDİR ? BAŞA ÇIKMA YÖNTEMLERİ NELERDİR?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 NEDİR ? BAŞA ÇIKMA YÖNTEMLERİ NELERDİR?</dc:title>
  <dc:creator>EYLÜL-ELİF</dc:creator>
  <cp:lastModifiedBy>EYLÜL-ELİF</cp:lastModifiedBy>
  <cp:revision>20</cp:revision>
  <dcterms:created xsi:type="dcterms:W3CDTF">2020-04-20T08:42:49Z</dcterms:created>
  <dcterms:modified xsi:type="dcterms:W3CDTF">2020-04-20T10:10:21Z</dcterms:modified>
</cp:coreProperties>
</file>